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60" r:id="rId3"/>
    <p:sldId id="261" r:id="rId4"/>
    <p:sldId id="262" r:id="rId5"/>
    <p:sldId id="263" r:id="rId6"/>
    <p:sldId id="264" r:id="rId7"/>
    <p:sldId id="265" r:id="rId8"/>
    <p:sldId id="266" r:id="rId9"/>
    <p:sldId id="268" r:id="rId10"/>
    <p:sldId id="267" r:id="rId11"/>
    <p:sldId id="269" r:id="rId12"/>
    <p:sldId id="270" r:id="rId13"/>
    <p:sldId id="273" r:id="rId14"/>
    <p:sldId id="274" r:id="rId15"/>
    <p:sldId id="275" r:id="rId16"/>
    <p:sldId id="288" r:id="rId17"/>
    <p:sldId id="271" r:id="rId18"/>
    <p:sldId id="289" r:id="rId19"/>
    <p:sldId id="272" r:id="rId20"/>
    <p:sldId id="276" r:id="rId21"/>
    <p:sldId id="277" r:id="rId22"/>
    <p:sldId id="278" r:id="rId23"/>
    <p:sldId id="279" r:id="rId24"/>
    <p:sldId id="283" r:id="rId25"/>
    <p:sldId id="280" r:id="rId26"/>
    <p:sldId id="281" r:id="rId27"/>
    <p:sldId id="282" r:id="rId28"/>
    <p:sldId id="284" r:id="rId29"/>
    <p:sldId id="285" r:id="rId30"/>
    <p:sldId id="286" r:id="rId31"/>
    <p:sldId id="287" r:id="rId32"/>
    <p:sldId id="290" r:id="rId33"/>
    <p:sldId id="291" r:id="rId34"/>
    <p:sldId id="293" r:id="rId35"/>
    <p:sldId id="294" r:id="rId36"/>
    <p:sldId id="292" r:id="rId37"/>
    <p:sldId id="296" r:id="rId38"/>
    <p:sldId id="295" r:id="rId39"/>
    <p:sldId id="298" r:id="rId40"/>
    <p:sldId id="297" r:id="rId4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que Castro" userId="61c17a0ec72b05c7" providerId="LiveId" clId="{AF0FB029-BFBF-484B-99E8-4891D2540C9F}"/>
    <pc:docChg chg="undo custSel modSld">
      <pc:chgData name="Henrique Castro" userId="61c17a0ec72b05c7" providerId="LiveId" clId="{AF0FB029-BFBF-484B-99E8-4891D2540C9F}" dt="2023-09-09T18:31:43.518" v="63" actId="20577"/>
      <pc:docMkLst>
        <pc:docMk/>
      </pc:docMkLst>
      <pc:sldChg chg="addSp modSp mod">
        <pc:chgData name="Henrique Castro" userId="61c17a0ec72b05c7" providerId="LiveId" clId="{AF0FB029-BFBF-484B-99E8-4891D2540C9F}" dt="2023-08-25T14:13:19.189" v="2" actId="20577"/>
        <pc:sldMkLst>
          <pc:docMk/>
          <pc:sldMk cId="961351276" sldId="285"/>
        </pc:sldMkLst>
        <pc:spChg chg="add mod">
          <ac:chgData name="Henrique Castro" userId="61c17a0ec72b05c7" providerId="LiveId" clId="{AF0FB029-BFBF-484B-99E8-4891D2540C9F}" dt="2023-08-25T14:13:19.189" v="2" actId="20577"/>
          <ac:spMkLst>
            <pc:docMk/>
            <pc:sldMk cId="961351276" sldId="285"/>
            <ac:spMk id="10" creationId="{DE5124F4-AECA-5EC0-A00E-E70086A624BF}"/>
          </ac:spMkLst>
        </pc:spChg>
      </pc:sldChg>
      <pc:sldChg chg="modSp mod">
        <pc:chgData name="Henrique Castro" userId="61c17a0ec72b05c7" providerId="LiveId" clId="{AF0FB029-BFBF-484B-99E8-4891D2540C9F}" dt="2023-09-09T18:31:43.518" v="63" actId="20577"/>
        <pc:sldMkLst>
          <pc:docMk/>
          <pc:sldMk cId="3784225645" sldId="297"/>
        </pc:sldMkLst>
        <pc:spChg chg="mod">
          <ac:chgData name="Henrique Castro" userId="61c17a0ec72b05c7" providerId="LiveId" clId="{AF0FB029-BFBF-484B-99E8-4891D2540C9F}" dt="2023-09-09T18:31:43.518" v="63" actId="20577"/>
          <ac:spMkLst>
            <pc:docMk/>
            <pc:sldMk cId="3784225645" sldId="297"/>
            <ac:spMk id="5" creationId="{3060E479-544C-19B3-E48D-FED30F81500D}"/>
          </ac:spMkLst>
        </pc:spChg>
        <pc:spChg chg="mod">
          <ac:chgData name="Henrique Castro" userId="61c17a0ec72b05c7" providerId="LiveId" clId="{AF0FB029-BFBF-484B-99E8-4891D2540C9F}" dt="2023-09-09T18:31:41.237" v="59" actId="20577"/>
          <ac:spMkLst>
            <pc:docMk/>
            <pc:sldMk cId="3784225645" sldId="297"/>
            <ac:spMk id="6" creationId="{325408C2-8E79-F7FD-0AB6-A1CDB279E1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D9CC8-7B2D-463F-8B2F-74F0C8AEF5E3}" type="datetimeFigureOut">
              <a:rPr lang="pt-BR" smtClean="0"/>
              <a:t>09/09/2023</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91522-B4A4-4FCB-939A-761C9D5361E5}" type="slidenum">
              <a:rPr lang="pt-BR" smtClean="0"/>
              <a:t>‹#›</a:t>
            </a:fld>
            <a:endParaRPr lang="pt-BR"/>
          </a:p>
        </p:txBody>
      </p:sp>
    </p:spTree>
    <p:extLst>
      <p:ext uri="{BB962C8B-B14F-4D97-AF65-F5344CB8AC3E}">
        <p14:creationId xmlns:p14="http://schemas.microsoft.com/office/powerpoint/2010/main" val="2569130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DC01-5771-7AFD-D300-8872570E46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FB2EA952-4C2D-4F55-01C5-DFCC79BF21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7729FBC1-3339-528F-3298-918E2EF5A9B6}"/>
              </a:ext>
            </a:extLst>
          </p:cNvPr>
          <p:cNvSpPr>
            <a:spLocks noGrp="1"/>
          </p:cNvSpPr>
          <p:nvPr>
            <p:ph type="dt" sz="half" idx="10"/>
          </p:nvPr>
        </p:nvSpPr>
        <p:spPr/>
        <p:txBody>
          <a:bodyPr/>
          <a:lstStyle/>
          <a:p>
            <a:fld id="{B1D657DF-168A-4A66-B8D6-25C5D6CE0CD5}" type="datetime1">
              <a:rPr lang="pt-BR" smtClean="0"/>
              <a:t>09/09/2023</a:t>
            </a:fld>
            <a:endParaRPr lang="pt-BR"/>
          </a:p>
        </p:txBody>
      </p:sp>
      <p:sp>
        <p:nvSpPr>
          <p:cNvPr id="5" name="Footer Placeholder 4">
            <a:extLst>
              <a:ext uri="{FF2B5EF4-FFF2-40B4-BE49-F238E27FC236}">
                <a16:creationId xmlns:a16="http://schemas.microsoft.com/office/drawing/2014/main" id="{76894886-FF9E-9E8E-4475-05E1FB6F7C85}"/>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CC9D3A7-1886-F42E-E76C-698B455AEEC8}"/>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392052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8989-8CC4-7B31-5300-D92D1FBF924F}"/>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BFC50DF2-A61E-CCE4-E86A-B34AB30766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BB9B0C9E-9D11-7E94-6242-72FCE4EDB51B}"/>
              </a:ext>
            </a:extLst>
          </p:cNvPr>
          <p:cNvSpPr>
            <a:spLocks noGrp="1"/>
          </p:cNvSpPr>
          <p:nvPr>
            <p:ph type="dt" sz="half" idx="10"/>
          </p:nvPr>
        </p:nvSpPr>
        <p:spPr/>
        <p:txBody>
          <a:bodyPr/>
          <a:lstStyle/>
          <a:p>
            <a:fld id="{BC2B3A57-F5E4-404F-8148-7D08F0A7A7F2}" type="datetime1">
              <a:rPr lang="pt-BR" smtClean="0"/>
              <a:t>09/09/2023</a:t>
            </a:fld>
            <a:endParaRPr lang="pt-BR"/>
          </a:p>
        </p:txBody>
      </p:sp>
      <p:sp>
        <p:nvSpPr>
          <p:cNvPr id="5" name="Footer Placeholder 4">
            <a:extLst>
              <a:ext uri="{FF2B5EF4-FFF2-40B4-BE49-F238E27FC236}">
                <a16:creationId xmlns:a16="http://schemas.microsoft.com/office/drawing/2014/main" id="{61E5FD09-8E6F-B70E-C71D-4F096ADE70C5}"/>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06DBFE7-8D2F-5D98-B252-5D988448E29F}"/>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2594313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D9C031-C814-CCF3-D930-21194E4FFA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0D800396-7A30-50AC-CC9B-21BC7329D4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60EC44C8-D9B7-8E65-E153-FE0429397F87}"/>
              </a:ext>
            </a:extLst>
          </p:cNvPr>
          <p:cNvSpPr>
            <a:spLocks noGrp="1"/>
          </p:cNvSpPr>
          <p:nvPr>
            <p:ph type="dt" sz="half" idx="10"/>
          </p:nvPr>
        </p:nvSpPr>
        <p:spPr/>
        <p:txBody>
          <a:bodyPr/>
          <a:lstStyle/>
          <a:p>
            <a:fld id="{5E642FE2-8390-4B25-A640-3441D5318074}" type="datetime1">
              <a:rPr lang="pt-BR" smtClean="0"/>
              <a:t>09/09/2023</a:t>
            </a:fld>
            <a:endParaRPr lang="pt-BR"/>
          </a:p>
        </p:txBody>
      </p:sp>
      <p:sp>
        <p:nvSpPr>
          <p:cNvPr id="5" name="Footer Placeholder 4">
            <a:extLst>
              <a:ext uri="{FF2B5EF4-FFF2-40B4-BE49-F238E27FC236}">
                <a16:creationId xmlns:a16="http://schemas.microsoft.com/office/drawing/2014/main" id="{DDD3A3CD-C508-5FF6-BC71-1EBDAEC02F91}"/>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77A692A-58CE-3566-D9F8-AB142D96B46F}"/>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4289766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AE41-2B1A-483D-181F-B552EA19F809}"/>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80255B06-1DBB-D9B9-AFC5-1F69BD21C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FF9A76C3-C123-9115-1170-F6078840B30B}"/>
              </a:ext>
            </a:extLst>
          </p:cNvPr>
          <p:cNvSpPr>
            <a:spLocks noGrp="1"/>
          </p:cNvSpPr>
          <p:nvPr>
            <p:ph type="dt" sz="half" idx="10"/>
          </p:nvPr>
        </p:nvSpPr>
        <p:spPr/>
        <p:txBody>
          <a:bodyPr/>
          <a:lstStyle/>
          <a:p>
            <a:fld id="{C13BF4AB-A536-441B-A28B-3260DCD325E3}" type="datetime1">
              <a:rPr lang="pt-BR" smtClean="0"/>
              <a:t>09/09/2023</a:t>
            </a:fld>
            <a:endParaRPr lang="pt-BR"/>
          </a:p>
        </p:txBody>
      </p:sp>
      <p:sp>
        <p:nvSpPr>
          <p:cNvPr id="5" name="Footer Placeholder 4">
            <a:extLst>
              <a:ext uri="{FF2B5EF4-FFF2-40B4-BE49-F238E27FC236}">
                <a16:creationId xmlns:a16="http://schemas.microsoft.com/office/drawing/2014/main" id="{3C6D31B8-154C-492C-4179-600D4D54E67A}"/>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AF83AF2B-1939-6D94-6304-FDD2C0D25CDD}"/>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4015399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B091-43E6-50D7-8FFD-34FE0B8CE8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914102F3-1282-C118-A5BC-6BB5A5780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89FA54-19FD-71BB-971F-2F37960BB835}"/>
              </a:ext>
            </a:extLst>
          </p:cNvPr>
          <p:cNvSpPr>
            <a:spLocks noGrp="1"/>
          </p:cNvSpPr>
          <p:nvPr>
            <p:ph type="dt" sz="half" idx="10"/>
          </p:nvPr>
        </p:nvSpPr>
        <p:spPr/>
        <p:txBody>
          <a:bodyPr/>
          <a:lstStyle/>
          <a:p>
            <a:fld id="{DABD63D7-6C47-49DF-B130-3960AA680D0E}" type="datetime1">
              <a:rPr lang="pt-BR" smtClean="0"/>
              <a:t>09/09/2023</a:t>
            </a:fld>
            <a:endParaRPr lang="pt-BR"/>
          </a:p>
        </p:txBody>
      </p:sp>
      <p:sp>
        <p:nvSpPr>
          <p:cNvPr id="5" name="Footer Placeholder 4">
            <a:extLst>
              <a:ext uri="{FF2B5EF4-FFF2-40B4-BE49-F238E27FC236}">
                <a16:creationId xmlns:a16="http://schemas.microsoft.com/office/drawing/2014/main" id="{9723B1B9-FAAA-3F86-E283-3CCB969141B2}"/>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B4C22F9B-E230-EFAA-6A47-8FCBA8CD3E8D}"/>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2886987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063FD-CEDB-C6BD-B79C-9F12BF163EAE}"/>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87F7AEB8-1D0F-4574-5DC7-BA7F63BCF6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5BC96DCE-0E38-DDF0-BB41-332A2A5A4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D2016E32-1709-EB95-5FBD-6D68CD588AE2}"/>
              </a:ext>
            </a:extLst>
          </p:cNvPr>
          <p:cNvSpPr>
            <a:spLocks noGrp="1"/>
          </p:cNvSpPr>
          <p:nvPr>
            <p:ph type="dt" sz="half" idx="10"/>
          </p:nvPr>
        </p:nvSpPr>
        <p:spPr/>
        <p:txBody>
          <a:bodyPr/>
          <a:lstStyle/>
          <a:p>
            <a:fld id="{0D1F75A3-F2B7-4956-9DA9-1358C86B560C}" type="datetime1">
              <a:rPr lang="pt-BR" smtClean="0"/>
              <a:t>09/09/2023</a:t>
            </a:fld>
            <a:endParaRPr lang="pt-BR"/>
          </a:p>
        </p:txBody>
      </p:sp>
      <p:sp>
        <p:nvSpPr>
          <p:cNvPr id="6" name="Footer Placeholder 5">
            <a:extLst>
              <a:ext uri="{FF2B5EF4-FFF2-40B4-BE49-F238E27FC236}">
                <a16:creationId xmlns:a16="http://schemas.microsoft.com/office/drawing/2014/main" id="{B4156AF0-389D-0A67-85EC-BB9CFFADD1D9}"/>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524815B-E9DC-947D-1A7B-18B83BC678BA}"/>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3705319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A2E1-F5FE-3A11-7659-54FFFFAEC4F0}"/>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2D693E3F-CB3F-26FB-AD62-02141A91A2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E0C679-1814-D1C9-3DF3-2A92DDE99F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CDF94C4A-5E67-4396-CB82-F1CE01024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D148D7-F7B0-86CC-79B7-7488E371B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69679E60-9126-F247-9E3B-83AA31529764}"/>
              </a:ext>
            </a:extLst>
          </p:cNvPr>
          <p:cNvSpPr>
            <a:spLocks noGrp="1"/>
          </p:cNvSpPr>
          <p:nvPr>
            <p:ph type="dt" sz="half" idx="10"/>
          </p:nvPr>
        </p:nvSpPr>
        <p:spPr/>
        <p:txBody>
          <a:bodyPr/>
          <a:lstStyle/>
          <a:p>
            <a:fld id="{BA65B338-965E-4316-B171-593F9EBFF65C}" type="datetime1">
              <a:rPr lang="pt-BR" smtClean="0"/>
              <a:t>09/09/2023</a:t>
            </a:fld>
            <a:endParaRPr lang="pt-BR"/>
          </a:p>
        </p:txBody>
      </p:sp>
      <p:sp>
        <p:nvSpPr>
          <p:cNvPr id="8" name="Footer Placeholder 7">
            <a:extLst>
              <a:ext uri="{FF2B5EF4-FFF2-40B4-BE49-F238E27FC236}">
                <a16:creationId xmlns:a16="http://schemas.microsoft.com/office/drawing/2014/main" id="{F0C1D8A1-C7E4-E034-B00A-7EC8C7FDF5F0}"/>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1F3D9550-2C06-A596-953E-50004B6A5B2F}"/>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3411474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60BA8-36B2-B708-5964-9B6D4AA686D5}"/>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7A45CB23-CCAB-29AD-C11C-F0C6FF729BE4}"/>
              </a:ext>
            </a:extLst>
          </p:cNvPr>
          <p:cNvSpPr>
            <a:spLocks noGrp="1"/>
          </p:cNvSpPr>
          <p:nvPr>
            <p:ph type="dt" sz="half" idx="10"/>
          </p:nvPr>
        </p:nvSpPr>
        <p:spPr/>
        <p:txBody>
          <a:bodyPr/>
          <a:lstStyle/>
          <a:p>
            <a:fld id="{F4238D19-2AD0-406D-8BC7-5F392F72392E}" type="datetime1">
              <a:rPr lang="pt-BR" smtClean="0"/>
              <a:t>09/09/2023</a:t>
            </a:fld>
            <a:endParaRPr lang="pt-BR"/>
          </a:p>
        </p:txBody>
      </p:sp>
      <p:sp>
        <p:nvSpPr>
          <p:cNvPr id="4" name="Footer Placeholder 3">
            <a:extLst>
              <a:ext uri="{FF2B5EF4-FFF2-40B4-BE49-F238E27FC236}">
                <a16:creationId xmlns:a16="http://schemas.microsoft.com/office/drawing/2014/main" id="{29C423E0-9022-8309-B72F-4F4787304A19}"/>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82437ADA-C5C5-410E-5755-BDBE407ED362}"/>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328665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3E212-10CD-AB21-96E2-1ACD44AEF804}"/>
              </a:ext>
            </a:extLst>
          </p:cNvPr>
          <p:cNvSpPr>
            <a:spLocks noGrp="1"/>
          </p:cNvSpPr>
          <p:nvPr>
            <p:ph type="dt" sz="half" idx="10"/>
          </p:nvPr>
        </p:nvSpPr>
        <p:spPr/>
        <p:txBody>
          <a:bodyPr/>
          <a:lstStyle/>
          <a:p>
            <a:fld id="{F329F2DA-A9DD-40DD-8DCF-12DF27DB0E6A}" type="datetime1">
              <a:rPr lang="pt-BR" smtClean="0"/>
              <a:t>09/09/2023</a:t>
            </a:fld>
            <a:endParaRPr lang="pt-BR"/>
          </a:p>
        </p:txBody>
      </p:sp>
      <p:sp>
        <p:nvSpPr>
          <p:cNvPr id="3" name="Footer Placeholder 2">
            <a:extLst>
              <a:ext uri="{FF2B5EF4-FFF2-40B4-BE49-F238E27FC236}">
                <a16:creationId xmlns:a16="http://schemas.microsoft.com/office/drawing/2014/main" id="{A870ADAD-DE54-C3C4-61BA-EA746155EA08}"/>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C7CCE00F-B2F0-178F-5238-9D1880E1F75F}"/>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160794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DEFB-3415-F3F8-BC52-43C634877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383F4729-56DD-AA07-FF33-418DF0E53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ABB6986E-8C4D-55AD-4C22-2F1BBEE2A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E9783-C42D-2D92-A1CC-0020E75E414C}"/>
              </a:ext>
            </a:extLst>
          </p:cNvPr>
          <p:cNvSpPr>
            <a:spLocks noGrp="1"/>
          </p:cNvSpPr>
          <p:nvPr>
            <p:ph type="dt" sz="half" idx="10"/>
          </p:nvPr>
        </p:nvSpPr>
        <p:spPr/>
        <p:txBody>
          <a:bodyPr/>
          <a:lstStyle/>
          <a:p>
            <a:fld id="{E62F01E5-42C9-4B94-9884-99C4ACABDF01}" type="datetime1">
              <a:rPr lang="pt-BR" smtClean="0"/>
              <a:t>09/09/2023</a:t>
            </a:fld>
            <a:endParaRPr lang="pt-BR"/>
          </a:p>
        </p:txBody>
      </p:sp>
      <p:sp>
        <p:nvSpPr>
          <p:cNvPr id="6" name="Footer Placeholder 5">
            <a:extLst>
              <a:ext uri="{FF2B5EF4-FFF2-40B4-BE49-F238E27FC236}">
                <a16:creationId xmlns:a16="http://schemas.microsoft.com/office/drawing/2014/main" id="{FB710A1B-B5C2-29CA-2396-9A5C77969077}"/>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A89881C0-5605-BF0B-3A73-A34DB45BA9E8}"/>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148118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7EAB-A7DB-E155-0A45-E72298BDCC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E04F56AA-1F61-87FF-11D5-CDEADCFBE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F438B64C-E4C5-F6BF-27F5-4CE15B953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6F211D-DE6C-49AA-2CE7-698850425F87}"/>
              </a:ext>
            </a:extLst>
          </p:cNvPr>
          <p:cNvSpPr>
            <a:spLocks noGrp="1"/>
          </p:cNvSpPr>
          <p:nvPr>
            <p:ph type="dt" sz="half" idx="10"/>
          </p:nvPr>
        </p:nvSpPr>
        <p:spPr/>
        <p:txBody>
          <a:bodyPr/>
          <a:lstStyle/>
          <a:p>
            <a:fld id="{A6499C5B-979B-418F-A083-4D836F77DADC}" type="datetime1">
              <a:rPr lang="pt-BR" smtClean="0"/>
              <a:t>09/09/2023</a:t>
            </a:fld>
            <a:endParaRPr lang="pt-BR"/>
          </a:p>
        </p:txBody>
      </p:sp>
      <p:sp>
        <p:nvSpPr>
          <p:cNvPr id="6" name="Footer Placeholder 5">
            <a:extLst>
              <a:ext uri="{FF2B5EF4-FFF2-40B4-BE49-F238E27FC236}">
                <a16:creationId xmlns:a16="http://schemas.microsoft.com/office/drawing/2014/main" id="{E057030A-EC60-1849-F8C5-965B79E05221}"/>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DB3AF79-A184-2AC4-84DE-6C879B60B00A}"/>
              </a:ext>
            </a:extLst>
          </p:cNvPr>
          <p:cNvSpPr>
            <a:spLocks noGrp="1"/>
          </p:cNvSpPr>
          <p:nvPr>
            <p:ph type="sldNum" sz="quarter" idx="12"/>
          </p:nvPr>
        </p:nvSpPr>
        <p:spPr/>
        <p:txBody>
          <a:bodyPr/>
          <a:lstStyle/>
          <a:p>
            <a:fld id="{2EEF9993-BA4F-46C9-846A-E5AA11122F69}" type="slidenum">
              <a:rPr lang="pt-BR" smtClean="0"/>
              <a:t>‹#›</a:t>
            </a:fld>
            <a:endParaRPr lang="pt-BR"/>
          </a:p>
        </p:txBody>
      </p:sp>
    </p:spTree>
    <p:extLst>
      <p:ext uri="{BB962C8B-B14F-4D97-AF65-F5344CB8AC3E}">
        <p14:creationId xmlns:p14="http://schemas.microsoft.com/office/powerpoint/2010/main" val="26740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1391BA-758E-FD23-D8D7-6994756931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30530D89-63E2-844A-879D-36D204C1A0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4E7AAE43-86F2-E4C2-E853-193D7B688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DD380-A9A9-447D-9139-0D07D395B761}" type="datetime1">
              <a:rPr lang="pt-BR" smtClean="0"/>
              <a:t>09/09/2023</a:t>
            </a:fld>
            <a:endParaRPr lang="pt-BR"/>
          </a:p>
        </p:txBody>
      </p:sp>
      <p:sp>
        <p:nvSpPr>
          <p:cNvPr id="5" name="Footer Placeholder 4">
            <a:extLst>
              <a:ext uri="{FF2B5EF4-FFF2-40B4-BE49-F238E27FC236}">
                <a16:creationId xmlns:a16="http://schemas.microsoft.com/office/drawing/2014/main" id="{37ECF111-3A37-489E-B04B-F769246A4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35BC4D40-420C-216A-F5C7-81A3ED7CFC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F9993-BA4F-46C9-846A-E5AA11122F69}" type="slidenum">
              <a:rPr lang="pt-BR" smtClean="0"/>
              <a:t>‹#›</a:t>
            </a:fld>
            <a:endParaRPr lang="pt-BR"/>
          </a:p>
        </p:txBody>
      </p:sp>
    </p:spTree>
    <p:extLst>
      <p:ext uri="{BB962C8B-B14F-4D97-AF65-F5344CB8AC3E}">
        <p14:creationId xmlns:p14="http://schemas.microsoft.com/office/powerpoint/2010/main" val="328987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E7C5-4A2C-B790-B4A6-9CAFD0C077B3}"/>
              </a:ext>
            </a:extLst>
          </p:cNvPr>
          <p:cNvSpPr>
            <a:spLocks noGrp="1"/>
          </p:cNvSpPr>
          <p:nvPr>
            <p:ph type="ctrTitle"/>
          </p:nvPr>
        </p:nvSpPr>
        <p:spPr/>
        <p:style>
          <a:lnRef idx="2">
            <a:schemeClr val="dk1"/>
          </a:lnRef>
          <a:fillRef idx="1">
            <a:schemeClr val="lt1"/>
          </a:fillRef>
          <a:effectRef idx="0">
            <a:schemeClr val="dk1"/>
          </a:effectRef>
          <a:fontRef idx="minor">
            <a:schemeClr val="dk1"/>
          </a:fontRef>
        </p:style>
        <p:txBody>
          <a:bodyPr>
            <a:normAutofit fontScale="90000"/>
          </a:bodyPr>
          <a:lstStyle/>
          <a:p>
            <a:r>
              <a:rPr lang="en-US" dirty="0">
                <a:latin typeface="Bierstadt" panose="020B0004020202020204" pitchFamily="34" charset="0"/>
              </a:rPr>
              <a:t>Machine learning as an auxiliary tool for computational chemistry</a:t>
            </a:r>
            <a:endParaRPr lang="pt-BR" dirty="0">
              <a:latin typeface="Bierstadt" panose="020B0004020202020204" pitchFamily="34" charset="0"/>
            </a:endParaRPr>
          </a:p>
        </p:txBody>
      </p:sp>
      <p:sp>
        <p:nvSpPr>
          <p:cNvPr id="3" name="Subtitle 2">
            <a:extLst>
              <a:ext uri="{FF2B5EF4-FFF2-40B4-BE49-F238E27FC236}">
                <a16:creationId xmlns:a16="http://schemas.microsoft.com/office/drawing/2014/main" id="{39B2898B-3D83-5D66-580E-9B0F7DF2D986}"/>
              </a:ext>
            </a:extLst>
          </p:cNvPr>
          <p:cNvSpPr>
            <a:spLocks noGrp="1"/>
          </p:cNvSpPr>
          <p:nvPr>
            <p:ph type="subTitle" idx="1"/>
          </p:nvPr>
        </p:nvSpPr>
        <p:spPr/>
        <p:txBody>
          <a:bodyPr/>
          <a:lstStyle/>
          <a:p>
            <a:r>
              <a:rPr lang="en-US" b="1" u="sng" dirty="0">
                <a:latin typeface="Bierstadt" panose="020B0004020202020204" pitchFamily="34" charset="0"/>
              </a:rPr>
              <a:t>XXII Brazilian Symposium on Theoretical Chemistry</a:t>
            </a:r>
            <a:endParaRPr lang="pt-BR" b="1" u="sng" dirty="0">
              <a:latin typeface="Bierstadt" panose="020B0004020202020204" pitchFamily="34" charset="0"/>
            </a:endParaRPr>
          </a:p>
        </p:txBody>
      </p:sp>
      <p:pic>
        <p:nvPicPr>
          <p:cNvPr id="1026" name="Picture 2" descr="SBQT 2023">
            <a:extLst>
              <a:ext uri="{FF2B5EF4-FFF2-40B4-BE49-F238E27FC236}">
                <a16:creationId xmlns:a16="http://schemas.microsoft.com/office/drawing/2014/main" id="{D5F53682-A108-939E-6D2D-AC4AE6D600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25" b="45330"/>
          <a:stretch/>
        </p:blipFill>
        <p:spPr bwMode="auto">
          <a:xfrm>
            <a:off x="4703618" y="4394013"/>
            <a:ext cx="2784764" cy="13992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OMITÊ">
            <a:extLst>
              <a:ext uri="{FF2B5EF4-FFF2-40B4-BE49-F238E27FC236}">
                <a16:creationId xmlns:a16="http://schemas.microsoft.com/office/drawing/2014/main" id="{977B3670-6572-EDFE-EFA6-695F9CFAA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98471"/>
            <a:ext cx="3636818" cy="11947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E3F9314-9D77-F4BE-F229-01B5B5D39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9201" y="4717874"/>
            <a:ext cx="1907163" cy="931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20BF63-57DB-6839-3966-25265ED17E86}"/>
              </a:ext>
            </a:extLst>
          </p:cNvPr>
          <p:cNvSpPr txBox="1"/>
          <p:nvPr/>
        </p:nvSpPr>
        <p:spPr>
          <a:xfrm>
            <a:off x="4082213" y="6049775"/>
            <a:ext cx="4027573" cy="369332"/>
          </a:xfrm>
          <a:prstGeom prst="rect">
            <a:avLst/>
          </a:prstGeom>
          <a:noFill/>
        </p:spPr>
        <p:txBody>
          <a:bodyPr wrap="square">
            <a:spAutoFit/>
          </a:bodyPr>
          <a:lstStyle/>
          <a:p>
            <a:r>
              <a:rPr lang="pt-BR" b="1" dirty="0">
                <a:latin typeface="Bierstadt" panose="020B0004020202020204" pitchFamily="34" charset="0"/>
              </a:rPr>
              <a:t>Dr. Henrique de Castro Silva Junior</a:t>
            </a:r>
          </a:p>
        </p:txBody>
      </p:sp>
      <p:sp>
        <p:nvSpPr>
          <p:cNvPr id="5" name="Slide Number Placeholder 4">
            <a:extLst>
              <a:ext uri="{FF2B5EF4-FFF2-40B4-BE49-F238E27FC236}">
                <a16:creationId xmlns:a16="http://schemas.microsoft.com/office/drawing/2014/main" id="{2582D230-E45D-8F4F-DA59-781E45C654CE}"/>
              </a:ext>
            </a:extLst>
          </p:cNvPr>
          <p:cNvSpPr>
            <a:spLocks noGrp="1"/>
          </p:cNvSpPr>
          <p:nvPr>
            <p:ph type="sldNum" sz="quarter" idx="12"/>
          </p:nvPr>
        </p:nvSpPr>
        <p:spPr/>
        <p:txBody>
          <a:bodyPr/>
          <a:lstStyle/>
          <a:p>
            <a:fld id="{2EEF9993-BA4F-46C9-846A-E5AA11122F69}" type="slidenum">
              <a:rPr lang="pt-BR" smtClean="0"/>
              <a:t>1</a:t>
            </a:fld>
            <a:endParaRPr lang="pt-BR"/>
          </a:p>
        </p:txBody>
      </p:sp>
    </p:spTree>
    <p:extLst>
      <p:ext uri="{BB962C8B-B14F-4D97-AF65-F5344CB8AC3E}">
        <p14:creationId xmlns:p14="http://schemas.microsoft.com/office/powerpoint/2010/main" val="251088234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in graphic">
            <a:extLst>
              <a:ext uri="{FF2B5EF4-FFF2-40B4-BE49-F238E27FC236}">
                <a16:creationId xmlns:a16="http://schemas.microsoft.com/office/drawing/2014/main" id="{EF7E57AA-AE2B-8406-6C2E-02F56BC03BD6}"/>
              </a:ext>
            </a:extLst>
          </p:cNvPr>
          <p:cNvPicPr/>
          <p:nvPr/>
        </p:nvPicPr>
        <p:blipFill>
          <a:blip r:embed="rId2"/>
          <a:stretch/>
        </p:blipFill>
        <p:spPr>
          <a:xfrm>
            <a:off x="1478390" y="1253837"/>
            <a:ext cx="9235219" cy="4350326"/>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A11594E2-F639-935B-85C7-4AE1C91BC380}"/>
              </a:ext>
            </a:extLst>
          </p:cNvPr>
          <p:cNvSpPr>
            <a:spLocks noGrp="1"/>
          </p:cNvSpPr>
          <p:nvPr>
            <p:ph type="sldNum" sz="quarter" idx="12"/>
          </p:nvPr>
        </p:nvSpPr>
        <p:spPr/>
        <p:txBody>
          <a:bodyPr/>
          <a:lstStyle/>
          <a:p>
            <a:fld id="{2EEF9993-BA4F-46C9-846A-E5AA11122F69}" type="slidenum">
              <a:rPr lang="pt-BR" smtClean="0"/>
              <a:t>10</a:t>
            </a:fld>
            <a:endParaRPr lang="pt-BR"/>
          </a:p>
        </p:txBody>
      </p:sp>
    </p:spTree>
    <p:extLst>
      <p:ext uri="{BB962C8B-B14F-4D97-AF65-F5344CB8AC3E}">
        <p14:creationId xmlns:p14="http://schemas.microsoft.com/office/powerpoint/2010/main" val="212592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5FA3D-204A-3B88-2749-3B9D3A6FBD61}"/>
              </a:ext>
            </a:extLst>
          </p:cNvPr>
          <p:cNvSpPr>
            <a:spLocks noGrp="1"/>
          </p:cNvSpPr>
          <p:nvPr>
            <p:ph type="title"/>
          </p:nvPr>
        </p:nvSpPr>
        <p:spPr/>
        <p:txBody>
          <a:bodyPr/>
          <a:lstStyle/>
          <a:p>
            <a:pPr algn="ctr"/>
            <a:r>
              <a:rPr lang="en-US" u="sng" dirty="0"/>
              <a:t>Feeding molecules to an AI</a:t>
            </a:r>
            <a:endParaRPr lang="pt-BR" u="sng" dirty="0"/>
          </a:p>
        </p:txBody>
      </p:sp>
      <p:sp>
        <p:nvSpPr>
          <p:cNvPr id="4" name="Text Placeholder 3">
            <a:extLst>
              <a:ext uri="{FF2B5EF4-FFF2-40B4-BE49-F238E27FC236}">
                <a16:creationId xmlns:a16="http://schemas.microsoft.com/office/drawing/2014/main" id="{C918B810-CE3D-E333-D6A8-09DD7074B35B}"/>
              </a:ext>
            </a:extLst>
          </p:cNvPr>
          <p:cNvSpPr>
            <a:spLocks noGrp="1"/>
          </p:cNvSpPr>
          <p:nvPr>
            <p:ph type="body" idx="1"/>
          </p:nvPr>
        </p:nvSpPr>
        <p:spPr/>
        <p:txBody>
          <a:bodyPr/>
          <a:lstStyle/>
          <a:p>
            <a:endParaRPr lang="pt-BR"/>
          </a:p>
        </p:txBody>
      </p:sp>
      <p:pic>
        <p:nvPicPr>
          <p:cNvPr id="3074" name="Picture 2" descr="A drawing of a friendly robot eating molecules. The molecules are clearly visible. White background. ">
            <a:extLst>
              <a:ext uri="{FF2B5EF4-FFF2-40B4-BE49-F238E27FC236}">
                <a16:creationId xmlns:a16="http://schemas.microsoft.com/office/drawing/2014/main" id="{11B20B83-8840-E949-DB7C-34CEA78CB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172" y="0"/>
            <a:ext cx="3747655" cy="37476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F47CA4D-E629-5B5D-650F-9D27813B4B81}"/>
              </a:ext>
            </a:extLst>
          </p:cNvPr>
          <p:cNvSpPr>
            <a:spLocks noGrp="1"/>
          </p:cNvSpPr>
          <p:nvPr>
            <p:ph type="sldNum" sz="quarter" idx="12"/>
          </p:nvPr>
        </p:nvSpPr>
        <p:spPr/>
        <p:txBody>
          <a:bodyPr/>
          <a:lstStyle/>
          <a:p>
            <a:fld id="{2EEF9993-BA4F-46C9-846A-E5AA11122F69}" type="slidenum">
              <a:rPr lang="pt-BR" smtClean="0"/>
              <a:t>11</a:t>
            </a:fld>
            <a:endParaRPr lang="pt-BR"/>
          </a:p>
        </p:txBody>
      </p:sp>
    </p:spTree>
    <p:extLst>
      <p:ext uri="{BB962C8B-B14F-4D97-AF65-F5344CB8AC3E}">
        <p14:creationId xmlns:p14="http://schemas.microsoft.com/office/powerpoint/2010/main" val="6389939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0B669-6B60-2548-E112-8422F5D19E8C}"/>
              </a:ext>
            </a:extLst>
          </p:cNvPr>
          <p:cNvSpPr>
            <a:spLocks noGrp="1"/>
          </p:cNvSpPr>
          <p:nvPr>
            <p:ph type="title"/>
          </p:nvPr>
        </p:nvSpPr>
        <p:spPr/>
        <p:txBody>
          <a:bodyPr/>
          <a:lstStyle/>
          <a:p>
            <a:r>
              <a:rPr lang="en-US" dirty="0"/>
              <a:t>XYZ Matrix</a:t>
            </a:r>
            <a:endParaRPr lang="pt-BR" dirty="0"/>
          </a:p>
        </p:txBody>
      </p:sp>
      <p:pic>
        <p:nvPicPr>
          <p:cNvPr id="6" name="Picture 5">
            <a:extLst>
              <a:ext uri="{FF2B5EF4-FFF2-40B4-BE49-F238E27FC236}">
                <a16:creationId xmlns:a16="http://schemas.microsoft.com/office/drawing/2014/main" id="{A28E563A-AE11-301E-6DB9-821BF4CE8CFF}"/>
              </a:ext>
            </a:extLst>
          </p:cNvPr>
          <p:cNvPicPr>
            <a:picLocks noChangeAspect="1"/>
          </p:cNvPicPr>
          <p:nvPr/>
        </p:nvPicPr>
        <p:blipFill>
          <a:blip r:embed="rId2"/>
          <a:stretch>
            <a:fillRect/>
          </a:stretch>
        </p:blipFill>
        <p:spPr>
          <a:xfrm>
            <a:off x="283585" y="2149619"/>
            <a:ext cx="3457143" cy="3332436"/>
          </a:xfrm>
          <a:prstGeom prst="rect">
            <a:avLst/>
          </a:prstGeom>
          <a:ln>
            <a:solidFill>
              <a:schemeClr val="tx1"/>
            </a:solidFill>
          </a:ln>
        </p:spPr>
      </p:pic>
      <p:sp>
        <p:nvSpPr>
          <p:cNvPr id="8" name="TextBox 7">
            <a:extLst>
              <a:ext uri="{FF2B5EF4-FFF2-40B4-BE49-F238E27FC236}">
                <a16:creationId xmlns:a16="http://schemas.microsoft.com/office/drawing/2014/main" id="{CC2B6715-E0F8-4B9B-99C2-FA0C616EA1B7}"/>
              </a:ext>
            </a:extLst>
          </p:cNvPr>
          <p:cNvSpPr txBox="1"/>
          <p:nvPr/>
        </p:nvSpPr>
        <p:spPr>
          <a:xfrm>
            <a:off x="4752109" y="2800174"/>
            <a:ext cx="6096000" cy="2031325"/>
          </a:xfrm>
          <a:prstGeom prst="rect">
            <a:avLst/>
          </a:prstGeom>
          <a:noFill/>
        </p:spPr>
        <p:txBody>
          <a:bodyPr wrap="square">
            <a:spAutoFit/>
          </a:bodyPr>
          <a:lstStyle/>
          <a:p>
            <a:r>
              <a:rPr lang="pt-BR" dirty="0"/>
              <a:t>O     0.396589377919      0.000000000004     -3.465122980611</a:t>
            </a:r>
          </a:p>
          <a:p>
            <a:r>
              <a:rPr lang="pt-BR" dirty="0"/>
              <a:t>C     0.396589377919      0.458887359362     -2.344760836930</a:t>
            </a:r>
          </a:p>
          <a:p>
            <a:r>
              <a:rPr lang="pt-BR" dirty="0"/>
              <a:t>C     0.396589377920     -0.363967579437     -1.081972135229</a:t>
            </a:r>
          </a:p>
          <a:p>
            <a:r>
              <a:rPr lang="pt-BR" dirty="0"/>
              <a:t>H    -0.483097622080     -0.113741894107     -0.476303363544</a:t>
            </a:r>
          </a:p>
          <a:p>
            <a:r>
              <a:rPr lang="pt-BR" dirty="0"/>
              <a:t>H     0.396589377920     -1.428968631061     -1.319897509388</a:t>
            </a:r>
          </a:p>
          <a:p>
            <a:r>
              <a:rPr lang="pt-BR" dirty="0"/>
              <a:t>H     1.276276377920     -0.113741894107     -0.476303363545</a:t>
            </a:r>
          </a:p>
          <a:p>
            <a:r>
              <a:rPr lang="pt-BR" dirty="0"/>
              <a:t>H     0.396589377920      1.561532639346     -2.183662185962</a:t>
            </a:r>
          </a:p>
        </p:txBody>
      </p:sp>
      <p:sp>
        <p:nvSpPr>
          <p:cNvPr id="2" name="Slide Number Placeholder 1">
            <a:extLst>
              <a:ext uri="{FF2B5EF4-FFF2-40B4-BE49-F238E27FC236}">
                <a16:creationId xmlns:a16="http://schemas.microsoft.com/office/drawing/2014/main" id="{44BAFD55-74B4-D6ED-42B8-6DAC57BABDB0}"/>
              </a:ext>
            </a:extLst>
          </p:cNvPr>
          <p:cNvSpPr>
            <a:spLocks noGrp="1"/>
          </p:cNvSpPr>
          <p:nvPr>
            <p:ph type="sldNum" sz="quarter" idx="12"/>
          </p:nvPr>
        </p:nvSpPr>
        <p:spPr/>
        <p:txBody>
          <a:bodyPr/>
          <a:lstStyle/>
          <a:p>
            <a:fld id="{2EEF9993-BA4F-46C9-846A-E5AA11122F69}" type="slidenum">
              <a:rPr lang="pt-BR" smtClean="0"/>
              <a:t>12</a:t>
            </a:fld>
            <a:endParaRPr lang="pt-BR"/>
          </a:p>
        </p:txBody>
      </p:sp>
    </p:spTree>
    <p:extLst>
      <p:ext uri="{BB962C8B-B14F-4D97-AF65-F5344CB8AC3E}">
        <p14:creationId xmlns:p14="http://schemas.microsoft.com/office/powerpoint/2010/main" val="66714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0B669-6B60-2548-E112-8422F5D19E8C}"/>
              </a:ext>
            </a:extLst>
          </p:cNvPr>
          <p:cNvSpPr>
            <a:spLocks noGrp="1"/>
          </p:cNvSpPr>
          <p:nvPr>
            <p:ph type="title"/>
          </p:nvPr>
        </p:nvSpPr>
        <p:spPr/>
        <p:txBody>
          <a:bodyPr/>
          <a:lstStyle/>
          <a:p>
            <a:r>
              <a:rPr lang="en-US" dirty="0"/>
              <a:t>XYZ Matrix</a:t>
            </a:r>
            <a:endParaRPr lang="pt-BR" dirty="0"/>
          </a:p>
        </p:txBody>
      </p:sp>
      <p:pic>
        <p:nvPicPr>
          <p:cNvPr id="6" name="Picture 5">
            <a:extLst>
              <a:ext uri="{FF2B5EF4-FFF2-40B4-BE49-F238E27FC236}">
                <a16:creationId xmlns:a16="http://schemas.microsoft.com/office/drawing/2014/main" id="{A28E563A-AE11-301E-6DB9-821BF4CE8CFF}"/>
              </a:ext>
            </a:extLst>
          </p:cNvPr>
          <p:cNvPicPr>
            <a:picLocks noChangeAspect="1"/>
          </p:cNvPicPr>
          <p:nvPr/>
        </p:nvPicPr>
        <p:blipFill>
          <a:blip r:embed="rId2"/>
          <a:stretch>
            <a:fillRect/>
          </a:stretch>
        </p:blipFill>
        <p:spPr>
          <a:xfrm>
            <a:off x="283585" y="2149619"/>
            <a:ext cx="3457143" cy="3332436"/>
          </a:xfrm>
          <a:prstGeom prst="rect">
            <a:avLst/>
          </a:prstGeom>
          <a:ln>
            <a:solidFill>
              <a:schemeClr val="tx1"/>
            </a:solidFill>
          </a:ln>
        </p:spPr>
      </p:pic>
      <p:sp>
        <p:nvSpPr>
          <p:cNvPr id="8" name="TextBox 7">
            <a:extLst>
              <a:ext uri="{FF2B5EF4-FFF2-40B4-BE49-F238E27FC236}">
                <a16:creationId xmlns:a16="http://schemas.microsoft.com/office/drawing/2014/main" id="{CC2B6715-E0F8-4B9B-99C2-FA0C616EA1B7}"/>
              </a:ext>
            </a:extLst>
          </p:cNvPr>
          <p:cNvSpPr txBox="1"/>
          <p:nvPr/>
        </p:nvSpPr>
        <p:spPr>
          <a:xfrm>
            <a:off x="4918364" y="1133956"/>
            <a:ext cx="6096000" cy="2031325"/>
          </a:xfrm>
          <a:prstGeom prst="rect">
            <a:avLst/>
          </a:prstGeom>
          <a:noFill/>
        </p:spPr>
        <p:txBody>
          <a:bodyPr wrap="square">
            <a:spAutoFit/>
          </a:bodyPr>
          <a:lstStyle/>
          <a:p>
            <a:r>
              <a:rPr lang="pt-BR" dirty="0"/>
              <a:t>O     0.396589377919      0.000000000004     -3.465122980611</a:t>
            </a:r>
          </a:p>
          <a:p>
            <a:r>
              <a:rPr lang="pt-BR" dirty="0"/>
              <a:t>C     0.396589377919      0.458887359362     -2.344760836930</a:t>
            </a:r>
          </a:p>
          <a:p>
            <a:r>
              <a:rPr lang="pt-BR" dirty="0"/>
              <a:t>C     0.396589377920     -0.363967579437     -1.081972135229</a:t>
            </a:r>
          </a:p>
          <a:p>
            <a:r>
              <a:rPr lang="pt-BR" dirty="0"/>
              <a:t>H    -0.483097622080     -0.113741894107     -0.476303363544</a:t>
            </a:r>
          </a:p>
          <a:p>
            <a:r>
              <a:rPr lang="pt-BR" dirty="0"/>
              <a:t>H     0.396589377920     -1.428968631061     -1.319897509388</a:t>
            </a:r>
          </a:p>
          <a:p>
            <a:r>
              <a:rPr lang="pt-BR" dirty="0"/>
              <a:t>H     1.276276377920     -0.113741894107     -0.476303363545</a:t>
            </a:r>
          </a:p>
          <a:p>
            <a:r>
              <a:rPr lang="pt-BR" dirty="0"/>
              <a:t>H     0.396589377920      1.561532639346     -2.183662185962</a:t>
            </a:r>
          </a:p>
        </p:txBody>
      </p:sp>
      <p:sp>
        <p:nvSpPr>
          <p:cNvPr id="2" name="TextBox 1">
            <a:extLst>
              <a:ext uri="{FF2B5EF4-FFF2-40B4-BE49-F238E27FC236}">
                <a16:creationId xmlns:a16="http://schemas.microsoft.com/office/drawing/2014/main" id="{7E2A755E-B7B8-82E8-EA54-793D06ACBFBE}"/>
              </a:ext>
            </a:extLst>
          </p:cNvPr>
          <p:cNvSpPr txBox="1"/>
          <p:nvPr/>
        </p:nvSpPr>
        <p:spPr>
          <a:xfrm>
            <a:off x="6727018" y="3231055"/>
            <a:ext cx="2478692" cy="461665"/>
          </a:xfrm>
          <a:prstGeom prst="rect">
            <a:avLst/>
          </a:prstGeom>
          <a:noFill/>
        </p:spPr>
        <p:txBody>
          <a:bodyPr wrap="none" rtlCol="0">
            <a:spAutoFit/>
          </a:bodyPr>
          <a:lstStyle/>
          <a:p>
            <a:r>
              <a:rPr lang="en-US" sz="2400" b="1" u="sng" dirty="0"/>
              <a:t>One-hot encoding</a:t>
            </a:r>
            <a:endParaRPr lang="pt-BR" sz="2400" b="1" u="sng" dirty="0"/>
          </a:p>
        </p:txBody>
      </p:sp>
      <p:sp>
        <p:nvSpPr>
          <p:cNvPr id="3" name="Slide Number Placeholder 2">
            <a:extLst>
              <a:ext uri="{FF2B5EF4-FFF2-40B4-BE49-F238E27FC236}">
                <a16:creationId xmlns:a16="http://schemas.microsoft.com/office/drawing/2014/main" id="{2581FE5D-F75B-D9C4-AD0F-B710BF56F114}"/>
              </a:ext>
            </a:extLst>
          </p:cNvPr>
          <p:cNvSpPr>
            <a:spLocks noGrp="1"/>
          </p:cNvSpPr>
          <p:nvPr>
            <p:ph type="sldNum" sz="quarter" idx="12"/>
          </p:nvPr>
        </p:nvSpPr>
        <p:spPr/>
        <p:txBody>
          <a:bodyPr/>
          <a:lstStyle/>
          <a:p>
            <a:fld id="{2EEF9993-BA4F-46C9-846A-E5AA11122F69}" type="slidenum">
              <a:rPr lang="pt-BR" smtClean="0"/>
              <a:t>13</a:t>
            </a:fld>
            <a:endParaRPr lang="pt-BR"/>
          </a:p>
        </p:txBody>
      </p:sp>
    </p:spTree>
    <p:extLst>
      <p:ext uri="{BB962C8B-B14F-4D97-AF65-F5344CB8AC3E}">
        <p14:creationId xmlns:p14="http://schemas.microsoft.com/office/powerpoint/2010/main" val="16361769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0B669-6B60-2548-E112-8422F5D19E8C}"/>
              </a:ext>
            </a:extLst>
          </p:cNvPr>
          <p:cNvSpPr>
            <a:spLocks noGrp="1"/>
          </p:cNvSpPr>
          <p:nvPr>
            <p:ph type="title"/>
          </p:nvPr>
        </p:nvSpPr>
        <p:spPr/>
        <p:txBody>
          <a:bodyPr/>
          <a:lstStyle/>
          <a:p>
            <a:r>
              <a:rPr lang="en-US" dirty="0"/>
              <a:t>XYZ Matrix</a:t>
            </a:r>
            <a:endParaRPr lang="pt-BR" dirty="0"/>
          </a:p>
        </p:txBody>
      </p:sp>
      <p:pic>
        <p:nvPicPr>
          <p:cNvPr id="6" name="Picture 5">
            <a:extLst>
              <a:ext uri="{FF2B5EF4-FFF2-40B4-BE49-F238E27FC236}">
                <a16:creationId xmlns:a16="http://schemas.microsoft.com/office/drawing/2014/main" id="{A28E563A-AE11-301E-6DB9-821BF4CE8CFF}"/>
              </a:ext>
            </a:extLst>
          </p:cNvPr>
          <p:cNvPicPr>
            <a:picLocks noChangeAspect="1"/>
          </p:cNvPicPr>
          <p:nvPr/>
        </p:nvPicPr>
        <p:blipFill>
          <a:blip r:embed="rId2"/>
          <a:stretch>
            <a:fillRect/>
          </a:stretch>
        </p:blipFill>
        <p:spPr>
          <a:xfrm>
            <a:off x="283585" y="2149619"/>
            <a:ext cx="3457143" cy="3332436"/>
          </a:xfrm>
          <a:prstGeom prst="rect">
            <a:avLst/>
          </a:prstGeom>
          <a:ln>
            <a:solidFill>
              <a:schemeClr val="tx1"/>
            </a:solidFill>
          </a:ln>
        </p:spPr>
      </p:pic>
      <p:sp>
        <p:nvSpPr>
          <p:cNvPr id="8" name="TextBox 7">
            <a:extLst>
              <a:ext uri="{FF2B5EF4-FFF2-40B4-BE49-F238E27FC236}">
                <a16:creationId xmlns:a16="http://schemas.microsoft.com/office/drawing/2014/main" id="{CC2B6715-E0F8-4B9B-99C2-FA0C616EA1B7}"/>
              </a:ext>
            </a:extLst>
          </p:cNvPr>
          <p:cNvSpPr txBox="1"/>
          <p:nvPr/>
        </p:nvSpPr>
        <p:spPr>
          <a:xfrm>
            <a:off x="4918364" y="1133956"/>
            <a:ext cx="6096000" cy="2031325"/>
          </a:xfrm>
          <a:prstGeom prst="rect">
            <a:avLst/>
          </a:prstGeom>
          <a:noFill/>
        </p:spPr>
        <p:txBody>
          <a:bodyPr wrap="square">
            <a:spAutoFit/>
          </a:bodyPr>
          <a:lstStyle/>
          <a:p>
            <a:r>
              <a:rPr lang="pt-BR" dirty="0"/>
              <a:t>O     0.396589377919      0.000000000004     -3.465122980611</a:t>
            </a:r>
          </a:p>
          <a:p>
            <a:r>
              <a:rPr lang="pt-BR" dirty="0"/>
              <a:t>C     0.396589377919      0.458887359362     -2.344760836930</a:t>
            </a:r>
          </a:p>
          <a:p>
            <a:r>
              <a:rPr lang="pt-BR" dirty="0"/>
              <a:t>C     0.396589377920     -0.363967579437     -1.081972135229</a:t>
            </a:r>
          </a:p>
          <a:p>
            <a:r>
              <a:rPr lang="pt-BR" dirty="0"/>
              <a:t>H    -0.483097622080     -0.113741894107     -0.476303363544</a:t>
            </a:r>
          </a:p>
          <a:p>
            <a:r>
              <a:rPr lang="pt-BR" dirty="0"/>
              <a:t>H     0.396589377920     -1.428968631061     -1.319897509388</a:t>
            </a:r>
          </a:p>
          <a:p>
            <a:r>
              <a:rPr lang="pt-BR" dirty="0"/>
              <a:t>H     1.276276377920     -0.113741894107     -0.476303363545</a:t>
            </a:r>
          </a:p>
          <a:p>
            <a:r>
              <a:rPr lang="pt-BR" dirty="0"/>
              <a:t>H     0.396589377920      1.561532639346     -2.183662185962</a:t>
            </a:r>
          </a:p>
        </p:txBody>
      </p:sp>
      <p:sp>
        <p:nvSpPr>
          <p:cNvPr id="2" name="TextBox 1">
            <a:extLst>
              <a:ext uri="{FF2B5EF4-FFF2-40B4-BE49-F238E27FC236}">
                <a16:creationId xmlns:a16="http://schemas.microsoft.com/office/drawing/2014/main" id="{7E2A755E-B7B8-82E8-EA54-793D06ACBFBE}"/>
              </a:ext>
            </a:extLst>
          </p:cNvPr>
          <p:cNvSpPr txBox="1"/>
          <p:nvPr/>
        </p:nvSpPr>
        <p:spPr>
          <a:xfrm>
            <a:off x="6727018" y="3231055"/>
            <a:ext cx="2478692" cy="461665"/>
          </a:xfrm>
          <a:prstGeom prst="rect">
            <a:avLst/>
          </a:prstGeom>
          <a:noFill/>
        </p:spPr>
        <p:txBody>
          <a:bodyPr wrap="none" rtlCol="0">
            <a:spAutoFit/>
          </a:bodyPr>
          <a:lstStyle/>
          <a:p>
            <a:r>
              <a:rPr lang="en-US" sz="2400" b="1" u="sng" dirty="0"/>
              <a:t>One-hot encoding</a:t>
            </a:r>
            <a:endParaRPr lang="pt-BR" sz="2400" b="1" u="sng" dirty="0"/>
          </a:p>
        </p:txBody>
      </p:sp>
      <p:sp>
        <p:nvSpPr>
          <p:cNvPr id="5" name="TextBox 4">
            <a:extLst>
              <a:ext uri="{FF2B5EF4-FFF2-40B4-BE49-F238E27FC236}">
                <a16:creationId xmlns:a16="http://schemas.microsoft.com/office/drawing/2014/main" id="{44911ED9-3D4C-FCBF-796F-C2DD2F85951D}"/>
              </a:ext>
            </a:extLst>
          </p:cNvPr>
          <p:cNvSpPr txBox="1"/>
          <p:nvPr/>
        </p:nvSpPr>
        <p:spPr>
          <a:xfrm>
            <a:off x="6850438" y="3946024"/>
            <a:ext cx="1177636" cy="461665"/>
          </a:xfrm>
          <a:prstGeom prst="rect">
            <a:avLst/>
          </a:prstGeom>
          <a:noFill/>
        </p:spPr>
        <p:txBody>
          <a:bodyPr wrap="square">
            <a:spAutoFit/>
          </a:bodyPr>
          <a:lstStyle/>
          <a:p>
            <a:r>
              <a:rPr lang="pt-BR" sz="2400" b="1" dirty="0">
                <a:solidFill>
                  <a:srgbClr val="FF0000"/>
                </a:solidFill>
              </a:rPr>
              <a:t>O, C, H</a:t>
            </a:r>
          </a:p>
        </p:txBody>
      </p:sp>
      <p:sp>
        <p:nvSpPr>
          <p:cNvPr id="7" name="TextBox 6">
            <a:extLst>
              <a:ext uri="{FF2B5EF4-FFF2-40B4-BE49-F238E27FC236}">
                <a16:creationId xmlns:a16="http://schemas.microsoft.com/office/drawing/2014/main" id="{BA030B5C-8A05-DDCD-5D61-3EA43BEE32DC}"/>
              </a:ext>
            </a:extLst>
          </p:cNvPr>
          <p:cNvSpPr txBox="1"/>
          <p:nvPr/>
        </p:nvSpPr>
        <p:spPr>
          <a:xfrm>
            <a:off x="8028074" y="3946024"/>
            <a:ext cx="1177636" cy="461665"/>
          </a:xfrm>
          <a:prstGeom prst="rect">
            <a:avLst/>
          </a:prstGeom>
          <a:noFill/>
        </p:spPr>
        <p:txBody>
          <a:bodyPr wrap="square">
            <a:spAutoFit/>
          </a:bodyPr>
          <a:lstStyle/>
          <a:p>
            <a:r>
              <a:rPr lang="pt-BR" sz="2400" b="1" dirty="0">
                <a:solidFill>
                  <a:srgbClr val="FF0000"/>
                </a:solidFill>
              </a:rPr>
              <a:t>[0,0,0]</a:t>
            </a:r>
          </a:p>
        </p:txBody>
      </p:sp>
      <p:sp>
        <p:nvSpPr>
          <p:cNvPr id="9" name="TextBox 8">
            <a:extLst>
              <a:ext uri="{FF2B5EF4-FFF2-40B4-BE49-F238E27FC236}">
                <a16:creationId xmlns:a16="http://schemas.microsoft.com/office/drawing/2014/main" id="{3E99BB94-CACB-D06E-0072-63CBE4FB1639}"/>
              </a:ext>
            </a:extLst>
          </p:cNvPr>
          <p:cNvSpPr txBox="1"/>
          <p:nvPr/>
        </p:nvSpPr>
        <p:spPr>
          <a:xfrm>
            <a:off x="7252219" y="4569881"/>
            <a:ext cx="1551709" cy="461665"/>
          </a:xfrm>
          <a:prstGeom prst="rect">
            <a:avLst/>
          </a:prstGeom>
          <a:noFill/>
        </p:spPr>
        <p:txBody>
          <a:bodyPr wrap="square">
            <a:spAutoFit/>
          </a:bodyPr>
          <a:lstStyle/>
          <a:p>
            <a:r>
              <a:rPr lang="pt-BR" sz="2400" b="1" dirty="0">
                <a:solidFill>
                  <a:srgbClr val="FF0000"/>
                </a:solidFill>
              </a:rPr>
              <a:t>O = [1,0,0]</a:t>
            </a:r>
          </a:p>
        </p:txBody>
      </p:sp>
      <p:sp>
        <p:nvSpPr>
          <p:cNvPr id="10" name="TextBox 9">
            <a:extLst>
              <a:ext uri="{FF2B5EF4-FFF2-40B4-BE49-F238E27FC236}">
                <a16:creationId xmlns:a16="http://schemas.microsoft.com/office/drawing/2014/main" id="{024CC13F-37D5-7FF5-6E29-20434C41C2B7}"/>
              </a:ext>
            </a:extLst>
          </p:cNvPr>
          <p:cNvSpPr txBox="1"/>
          <p:nvPr/>
        </p:nvSpPr>
        <p:spPr>
          <a:xfrm>
            <a:off x="7252219" y="5031546"/>
            <a:ext cx="1551709" cy="461665"/>
          </a:xfrm>
          <a:prstGeom prst="rect">
            <a:avLst/>
          </a:prstGeom>
          <a:noFill/>
        </p:spPr>
        <p:txBody>
          <a:bodyPr wrap="square">
            <a:spAutoFit/>
          </a:bodyPr>
          <a:lstStyle/>
          <a:p>
            <a:r>
              <a:rPr lang="pt-BR" sz="2400" b="1" dirty="0">
                <a:solidFill>
                  <a:srgbClr val="FF0000"/>
                </a:solidFill>
              </a:rPr>
              <a:t>C = [0,1,0]</a:t>
            </a:r>
          </a:p>
        </p:txBody>
      </p:sp>
      <p:sp>
        <p:nvSpPr>
          <p:cNvPr id="11" name="TextBox 10">
            <a:extLst>
              <a:ext uri="{FF2B5EF4-FFF2-40B4-BE49-F238E27FC236}">
                <a16:creationId xmlns:a16="http://schemas.microsoft.com/office/drawing/2014/main" id="{EF05A4E4-A709-D403-8428-A27622E7947B}"/>
              </a:ext>
            </a:extLst>
          </p:cNvPr>
          <p:cNvSpPr txBox="1"/>
          <p:nvPr/>
        </p:nvSpPr>
        <p:spPr>
          <a:xfrm>
            <a:off x="7252219" y="5493211"/>
            <a:ext cx="1551709" cy="461665"/>
          </a:xfrm>
          <a:prstGeom prst="rect">
            <a:avLst/>
          </a:prstGeom>
          <a:noFill/>
        </p:spPr>
        <p:txBody>
          <a:bodyPr wrap="square">
            <a:spAutoFit/>
          </a:bodyPr>
          <a:lstStyle/>
          <a:p>
            <a:r>
              <a:rPr lang="pt-BR" sz="2400" b="1" dirty="0">
                <a:solidFill>
                  <a:srgbClr val="FF0000"/>
                </a:solidFill>
              </a:rPr>
              <a:t>H = [0,0,1]</a:t>
            </a:r>
          </a:p>
        </p:txBody>
      </p:sp>
      <p:sp>
        <p:nvSpPr>
          <p:cNvPr id="3" name="Slide Number Placeholder 2">
            <a:extLst>
              <a:ext uri="{FF2B5EF4-FFF2-40B4-BE49-F238E27FC236}">
                <a16:creationId xmlns:a16="http://schemas.microsoft.com/office/drawing/2014/main" id="{97F00F18-9395-5466-E9F1-9E2222B18EC9}"/>
              </a:ext>
            </a:extLst>
          </p:cNvPr>
          <p:cNvSpPr>
            <a:spLocks noGrp="1"/>
          </p:cNvSpPr>
          <p:nvPr>
            <p:ph type="sldNum" sz="quarter" idx="12"/>
          </p:nvPr>
        </p:nvSpPr>
        <p:spPr/>
        <p:txBody>
          <a:bodyPr/>
          <a:lstStyle/>
          <a:p>
            <a:fld id="{2EEF9993-BA4F-46C9-846A-E5AA11122F69}" type="slidenum">
              <a:rPr lang="pt-BR" smtClean="0"/>
              <a:t>14</a:t>
            </a:fld>
            <a:endParaRPr lang="pt-BR"/>
          </a:p>
        </p:txBody>
      </p:sp>
    </p:spTree>
    <p:extLst>
      <p:ext uri="{BB962C8B-B14F-4D97-AF65-F5344CB8AC3E}">
        <p14:creationId xmlns:p14="http://schemas.microsoft.com/office/powerpoint/2010/main" val="358175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0B669-6B60-2548-E112-8422F5D19E8C}"/>
              </a:ext>
            </a:extLst>
          </p:cNvPr>
          <p:cNvSpPr>
            <a:spLocks noGrp="1"/>
          </p:cNvSpPr>
          <p:nvPr>
            <p:ph type="title"/>
          </p:nvPr>
        </p:nvSpPr>
        <p:spPr/>
        <p:txBody>
          <a:bodyPr/>
          <a:lstStyle/>
          <a:p>
            <a:r>
              <a:rPr lang="en-US" dirty="0"/>
              <a:t>XYZ Matrix</a:t>
            </a:r>
            <a:endParaRPr lang="pt-BR" dirty="0"/>
          </a:p>
        </p:txBody>
      </p:sp>
      <p:pic>
        <p:nvPicPr>
          <p:cNvPr id="6" name="Picture 5">
            <a:extLst>
              <a:ext uri="{FF2B5EF4-FFF2-40B4-BE49-F238E27FC236}">
                <a16:creationId xmlns:a16="http://schemas.microsoft.com/office/drawing/2014/main" id="{A28E563A-AE11-301E-6DB9-821BF4CE8CFF}"/>
              </a:ext>
            </a:extLst>
          </p:cNvPr>
          <p:cNvPicPr>
            <a:picLocks noChangeAspect="1"/>
          </p:cNvPicPr>
          <p:nvPr/>
        </p:nvPicPr>
        <p:blipFill>
          <a:blip r:embed="rId2"/>
          <a:stretch>
            <a:fillRect/>
          </a:stretch>
        </p:blipFill>
        <p:spPr>
          <a:xfrm>
            <a:off x="283585" y="2149619"/>
            <a:ext cx="3457143" cy="3332436"/>
          </a:xfrm>
          <a:prstGeom prst="rect">
            <a:avLst/>
          </a:prstGeom>
          <a:ln>
            <a:solidFill>
              <a:schemeClr val="tx1"/>
            </a:solidFill>
          </a:ln>
        </p:spPr>
      </p:pic>
      <p:sp>
        <p:nvSpPr>
          <p:cNvPr id="8" name="TextBox 7">
            <a:extLst>
              <a:ext uri="{FF2B5EF4-FFF2-40B4-BE49-F238E27FC236}">
                <a16:creationId xmlns:a16="http://schemas.microsoft.com/office/drawing/2014/main" id="{CC2B6715-E0F8-4B9B-99C2-FA0C616EA1B7}"/>
              </a:ext>
            </a:extLst>
          </p:cNvPr>
          <p:cNvSpPr txBox="1"/>
          <p:nvPr/>
        </p:nvSpPr>
        <p:spPr>
          <a:xfrm>
            <a:off x="4918363" y="1133956"/>
            <a:ext cx="6539345" cy="2031325"/>
          </a:xfrm>
          <a:prstGeom prst="rect">
            <a:avLst/>
          </a:prstGeom>
          <a:noFill/>
        </p:spPr>
        <p:txBody>
          <a:bodyPr wrap="square">
            <a:spAutoFit/>
          </a:bodyPr>
          <a:lstStyle/>
          <a:p>
            <a:r>
              <a:rPr lang="pt-BR" dirty="0"/>
              <a:t>[1,0,0]     0.396589377919      0.000000000004     -3.465122980611</a:t>
            </a:r>
          </a:p>
          <a:p>
            <a:r>
              <a:rPr lang="pt-BR" dirty="0"/>
              <a:t>[0,1,0]     0.396589377919      0.458887359362     -2.344760836930</a:t>
            </a:r>
          </a:p>
          <a:p>
            <a:r>
              <a:rPr lang="pt-BR" dirty="0"/>
              <a:t>[0,1,0]     0.396589377920     -0.363967579437     -1.081972135229</a:t>
            </a:r>
          </a:p>
          <a:p>
            <a:r>
              <a:rPr lang="pt-BR" dirty="0"/>
              <a:t>[0,0,1]    -0.483097622080     -0.113741894107     -0.476303363544</a:t>
            </a:r>
          </a:p>
          <a:p>
            <a:r>
              <a:rPr lang="pt-BR" dirty="0"/>
              <a:t>[0,0,1]     0.396589377920     -1.428968631061     -1.319897509388</a:t>
            </a:r>
          </a:p>
          <a:p>
            <a:r>
              <a:rPr lang="pt-BR" dirty="0"/>
              <a:t>[0,0,1]     1.276276377920     -0.113741894107     -0.476303363545</a:t>
            </a:r>
          </a:p>
          <a:p>
            <a:r>
              <a:rPr lang="pt-BR" dirty="0"/>
              <a:t>[0,0,1]     0.396589377920      1.561532639346     -2.183662185962</a:t>
            </a:r>
          </a:p>
        </p:txBody>
      </p:sp>
      <p:sp>
        <p:nvSpPr>
          <p:cNvPr id="2" name="TextBox 1">
            <a:extLst>
              <a:ext uri="{FF2B5EF4-FFF2-40B4-BE49-F238E27FC236}">
                <a16:creationId xmlns:a16="http://schemas.microsoft.com/office/drawing/2014/main" id="{7E2A755E-B7B8-82E8-EA54-793D06ACBFBE}"/>
              </a:ext>
            </a:extLst>
          </p:cNvPr>
          <p:cNvSpPr txBox="1"/>
          <p:nvPr/>
        </p:nvSpPr>
        <p:spPr>
          <a:xfrm>
            <a:off x="6727018" y="3231055"/>
            <a:ext cx="2478692" cy="461665"/>
          </a:xfrm>
          <a:prstGeom prst="rect">
            <a:avLst/>
          </a:prstGeom>
          <a:noFill/>
        </p:spPr>
        <p:txBody>
          <a:bodyPr wrap="none" rtlCol="0">
            <a:spAutoFit/>
          </a:bodyPr>
          <a:lstStyle/>
          <a:p>
            <a:r>
              <a:rPr lang="en-US" sz="2400" b="1" u="sng" dirty="0"/>
              <a:t>One-hot encoding</a:t>
            </a:r>
            <a:endParaRPr lang="pt-BR" sz="2400" b="1" u="sng" dirty="0"/>
          </a:p>
        </p:txBody>
      </p:sp>
      <p:sp>
        <p:nvSpPr>
          <p:cNvPr id="5" name="TextBox 4">
            <a:extLst>
              <a:ext uri="{FF2B5EF4-FFF2-40B4-BE49-F238E27FC236}">
                <a16:creationId xmlns:a16="http://schemas.microsoft.com/office/drawing/2014/main" id="{44911ED9-3D4C-FCBF-796F-C2DD2F85951D}"/>
              </a:ext>
            </a:extLst>
          </p:cNvPr>
          <p:cNvSpPr txBox="1"/>
          <p:nvPr/>
        </p:nvSpPr>
        <p:spPr>
          <a:xfrm>
            <a:off x="6850438" y="3946024"/>
            <a:ext cx="1177636" cy="461665"/>
          </a:xfrm>
          <a:prstGeom prst="rect">
            <a:avLst/>
          </a:prstGeom>
          <a:noFill/>
        </p:spPr>
        <p:txBody>
          <a:bodyPr wrap="square">
            <a:spAutoFit/>
          </a:bodyPr>
          <a:lstStyle/>
          <a:p>
            <a:r>
              <a:rPr lang="pt-BR" sz="2400" b="1" dirty="0">
                <a:solidFill>
                  <a:srgbClr val="FF0000"/>
                </a:solidFill>
              </a:rPr>
              <a:t>O, C, H</a:t>
            </a:r>
          </a:p>
        </p:txBody>
      </p:sp>
      <p:sp>
        <p:nvSpPr>
          <p:cNvPr id="7" name="TextBox 6">
            <a:extLst>
              <a:ext uri="{FF2B5EF4-FFF2-40B4-BE49-F238E27FC236}">
                <a16:creationId xmlns:a16="http://schemas.microsoft.com/office/drawing/2014/main" id="{BA030B5C-8A05-DDCD-5D61-3EA43BEE32DC}"/>
              </a:ext>
            </a:extLst>
          </p:cNvPr>
          <p:cNvSpPr txBox="1"/>
          <p:nvPr/>
        </p:nvSpPr>
        <p:spPr>
          <a:xfrm>
            <a:off x="8028074" y="3946024"/>
            <a:ext cx="1177636" cy="461665"/>
          </a:xfrm>
          <a:prstGeom prst="rect">
            <a:avLst/>
          </a:prstGeom>
          <a:noFill/>
        </p:spPr>
        <p:txBody>
          <a:bodyPr wrap="square">
            <a:spAutoFit/>
          </a:bodyPr>
          <a:lstStyle/>
          <a:p>
            <a:r>
              <a:rPr lang="pt-BR" sz="2400" b="1" dirty="0">
                <a:solidFill>
                  <a:srgbClr val="FF0000"/>
                </a:solidFill>
              </a:rPr>
              <a:t>[0,0,0]</a:t>
            </a:r>
          </a:p>
        </p:txBody>
      </p:sp>
      <p:sp>
        <p:nvSpPr>
          <p:cNvPr id="9" name="TextBox 8">
            <a:extLst>
              <a:ext uri="{FF2B5EF4-FFF2-40B4-BE49-F238E27FC236}">
                <a16:creationId xmlns:a16="http://schemas.microsoft.com/office/drawing/2014/main" id="{3E99BB94-CACB-D06E-0072-63CBE4FB1639}"/>
              </a:ext>
            </a:extLst>
          </p:cNvPr>
          <p:cNvSpPr txBox="1"/>
          <p:nvPr/>
        </p:nvSpPr>
        <p:spPr>
          <a:xfrm>
            <a:off x="7252219" y="4569881"/>
            <a:ext cx="1551709" cy="461665"/>
          </a:xfrm>
          <a:prstGeom prst="rect">
            <a:avLst/>
          </a:prstGeom>
          <a:noFill/>
        </p:spPr>
        <p:txBody>
          <a:bodyPr wrap="square">
            <a:spAutoFit/>
          </a:bodyPr>
          <a:lstStyle/>
          <a:p>
            <a:r>
              <a:rPr lang="pt-BR" sz="2400" b="1" dirty="0">
                <a:solidFill>
                  <a:srgbClr val="FF0000"/>
                </a:solidFill>
              </a:rPr>
              <a:t>O = [1,0,0]</a:t>
            </a:r>
          </a:p>
        </p:txBody>
      </p:sp>
      <p:sp>
        <p:nvSpPr>
          <p:cNvPr id="10" name="TextBox 9">
            <a:extLst>
              <a:ext uri="{FF2B5EF4-FFF2-40B4-BE49-F238E27FC236}">
                <a16:creationId xmlns:a16="http://schemas.microsoft.com/office/drawing/2014/main" id="{024CC13F-37D5-7FF5-6E29-20434C41C2B7}"/>
              </a:ext>
            </a:extLst>
          </p:cNvPr>
          <p:cNvSpPr txBox="1"/>
          <p:nvPr/>
        </p:nvSpPr>
        <p:spPr>
          <a:xfrm>
            <a:off x="7252219" y="5031546"/>
            <a:ext cx="1551709" cy="461665"/>
          </a:xfrm>
          <a:prstGeom prst="rect">
            <a:avLst/>
          </a:prstGeom>
          <a:noFill/>
        </p:spPr>
        <p:txBody>
          <a:bodyPr wrap="square">
            <a:spAutoFit/>
          </a:bodyPr>
          <a:lstStyle/>
          <a:p>
            <a:r>
              <a:rPr lang="pt-BR" sz="2400" b="1" dirty="0">
                <a:solidFill>
                  <a:srgbClr val="FF0000"/>
                </a:solidFill>
              </a:rPr>
              <a:t>C = [0,1,0]</a:t>
            </a:r>
          </a:p>
        </p:txBody>
      </p:sp>
      <p:sp>
        <p:nvSpPr>
          <p:cNvPr id="11" name="TextBox 10">
            <a:extLst>
              <a:ext uri="{FF2B5EF4-FFF2-40B4-BE49-F238E27FC236}">
                <a16:creationId xmlns:a16="http://schemas.microsoft.com/office/drawing/2014/main" id="{EF05A4E4-A709-D403-8428-A27622E7947B}"/>
              </a:ext>
            </a:extLst>
          </p:cNvPr>
          <p:cNvSpPr txBox="1"/>
          <p:nvPr/>
        </p:nvSpPr>
        <p:spPr>
          <a:xfrm>
            <a:off x="7252219" y="5493211"/>
            <a:ext cx="1551709" cy="461665"/>
          </a:xfrm>
          <a:prstGeom prst="rect">
            <a:avLst/>
          </a:prstGeom>
          <a:noFill/>
        </p:spPr>
        <p:txBody>
          <a:bodyPr wrap="square">
            <a:spAutoFit/>
          </a:bodyPr>
          <a:lstStyle/>
          <a:p>
            <a:r>
              <a:rPr lang="pt-BR" sz="2400" b="1" dirty="0">
                <a:solidFill>
                  <a:srgbClr val="FF0000"/>
                </a:solidFill>
              </a:rPr>
              <a:t>H = [0,0,1]</a:t>
            </a:r>
          </a:p>
        </p:txBody>
      </p:sp>
      <p:sp>
        <p:nvSpPr>
          <p:cNvPr id="3" name="Slide Number Placeholder 2">
            <a:extLst>
              <a:ext uri="{FF2B5EF4-FFF2-40B4-BE49-F238E27FC236}">
                <a16:creationId xmlns:a16="http://schemas.microsoft.com/office/drawing/2014/main" id="{BA9464D0-A9B6-D970-F598-B68BA989E2DA}"/>
              </a:ext>
            </a:extLst>
          </p:cNvPr>
          <p:cNvSpPr>
            <a:spLocks noGrp="1"/>
          </p:cNvSpPr>
          <p:nvPr>
            <p:ph type="sldNum" sz="quarter" idx="12"/>
          </p:nvPr>
        </p:nvSpPr>
        <p:spPr/>
        <p:txBody>
          <a:bodyPr/>
          <a:lstStyle/>
          <a:p>
            <a:fld id="{2EEF9993-BA4F-46C9-846A-E5AA11122F69}" type="slidenum">
              <a:rPr lang="pt-BR" smtClean="0"/>
              <a:t>15</a:t>
            </a:fld>
            <a:endParaRPr lang="pt-BR"/>
          </a:p>
        </p:txBody>
      </p:sp>
    </p:spTree>
    <p:extLst>
      <p:ext uri="{BB962C8B-B14F-4D97-AF65-F5344CB8AC3E}">
        <p14:creationId xmlns:p14="http://schemas.microsoft.com/office/powerpoint/2010/main" val="35671529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16</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5198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0B669-6B60-2548-E112-8422F5D19E8C}"/>
              </a:ext>
            </a:extLst>
          </p:cNvPr>
          <p:cNvSpPr>
            <a:spLocks noGrp="1"/>
          </p:cNvSpPr>
          <p:nvPr>
            <p:ph type="title"/>
          </p:nvPr>
        </p:nvSpPr>
        <p:spPr/>
        <p:txBody>
          <a:bodyPr/>
          <a:lstStyle/>
          <a:p>
            <a:r>
              <a:rPr lang="en-US" dirty="0"/>
              <a:t>XYZ Matrix</a:t>
            </a:r>
            <a:endParaRPr lang="pt-BR" dirty="0"/>
          </a:p>
        </p:txBody>
      </p:sp>
      <p:pic>
        <p:nvPicPr>
          <p:cNvPr id="6" name="Picture 5">
            <a:extLst>
              <a:ext uri="{FF2B5EF4-FFF2-40B4-BE49-F238E27FC236}">
                <a16:creationId xmlns:a16="http://schemas.microsoft.com/office/drawing/2014/main" id="{A28E563A-AE11-301E-6DB9-821BF4CE8CFF}"/>
              </a:ext>
            </a:extLst>
          </p:cNvPr>
          <p:cNvPicPr>
            <a:picLocks noChangeAspect="1"/>
          </p:cNvPicPr>
          <p:nvPr/>
        </p:nvPicPr>
        <p:blipFill>
          <a:blip r:embed="rId2"/>
          <a:stretch>
            <a:fillRect/>
          </a:stretch>
        </p:blipFill>
        <p:spPr>
          <a:xfrm>
            <a:off x="283585" y="2149619"/>
            <a:ext cx="3457143" cy="3332436"/>
          </a:xfrm>
          <a:prstGeom prst="rect">
            <a:avLst/>
          </a:prstGeom>
          <a:ln>
            <a:solidFill>
              <a:schemeClr val="tx1"/>
            </a:solidFill>
          </a:ln>
        </p:spPr>
      </p:pic>
      <p:sp>
        <p:nvSpPr>
          <p:cNvPr id="8" name="TextBox 7">
            <a:extLst>
              <a:ext uri="{FF2B5EF4-FFF2-40B4-BE49-F238E27FC236}">
                <a16:creationId xmlns:a16="http://schemas.microsoft.com/office/drawing/2014/main" id="{CC2B6715-E0F8-4B9B-99C2-FA0C616EA1B7}"/>
              </a:ext>
            </a:extLst>
          </p:cNvPr>
          <p:cNvSpPr txBox="1"/>
          <p:nvPr/>
        </p:nvSpPr>
        <p:spPr>
          <a:xfrm>
            <a:off x="4752109" y="2800174"/>
            <a:ext cx="6096000" cy="2031325"/>
          </a:xfrm>
          <a:prstGeom prst="rect">
            <a:avLst/>
          </a:prstGeom>
          <a:noFill/>
        </p:spPr>
        <p:txBody>
          <a:bodyPr wrap="square">
            <a:spAutoFit/>
          </a:bodyPr>
          <a:lstStyle/>
          <a:p>
            <a:r>
              <a:rPr lang="pt-BR" dirty="0"/>
              <a:t>8     0.396589377919      0.000000000004     -3.465122980611</a:t>
            </a:r>
          </a:p>
          <a:p>
            <a:r>
              <a:rPr lang="pt-BR" dirty="0"/>
              <a:t>6     0.396589377919      0.458887359362     -2.344760836930</a:t>
            </a:r>
          </a:p>
          <a:p>
            <a:r>
              <a:rPr lang="pt-BR" dirty="0"/>
              <a:t>6     0.396589377920     -0.363967579437     -1.081972135229</a:t>
            </a:r>
          </a:p>
          <a:p>
            <a:r>
              <a:rPr lang="pt-BR" dirty="0"/>
              <a:t>1    -0.483097622080     -0.113741894107     -0.476303363544</a:t>
            </a:r>
          </a:p>
          <a:p>
            <a:r>
              <a:rPr lang="pt-BR" dirty="0"/>
              <a:t>1     0.396589377920     -1.428968631061     -1.319897509388</a:t>
            </a:r>
          </a:p>
          <a:p>
            <a:r>
              <a:rPr lang="pt-BR" dirty="0"/>
              <a:t>1     1.276276377920     -0.113741894107     -0.476303363545</a:t>
            </a:r>
          </a:p>
          <a:p>
            <a:r>
              <a:rPr lang="pt-BR" dirty="0"/>
              <a:t>1     0.396589377920      1.561532639346     -2.183662185962</a:t>
            </a:r>
          </a:p>
        </p:txBody>
      </p:sp>
      <p:sp>
        <p:nvSpPr>
          <p:cNvPr id="2" name="Slide Number Placeholder 1">
            <a:extLst>
              <a:ext uri="{FF2B5EF4-FFF2-40B4-BE49-F238E27FC236}">
                <a16:creationId xmlns:a16="http://schemas.microsoft.com/office/drawing/2014/main" id="{BD8AD497-63C8-F074-1942-91C6E57A3580}"/>
              </a:ext>
            </a:extLst>
          </p:cNvPr>
          <p:cNvSpPr>
            <a:spLocks noGrp="1"/>
          </p:cNvSpPr>
          <p:nvPr>
            <p:ph type="sldNum" sz="quarter" idx="12"/>
          </p:nvPr>
        </p:nvSpPr>
        <p:spPr/>
        <p:txBody>
          <a:bodyPr/>
          <a:lstStyle/>
          <a:p>
            <a:fld id="{2EEF9993-BA4F-46C9-846A-E5AA11122F69}" type="slidenum">
              <a:rPr lang="pt-BR" smtClean="0"/>
              <a:t>17</a:t>
            </a:fld>
            <a:endParaRPr lang="pt-BR"/>
          </a:p>
        </p:txBody>
      </p:sp>
    </p:spTree>
    <p:extLst>
      <p:ext uri="{BB962C8B-B14F-4D97-AF65-F5344CB8AC3E}">
        <p14:creationId xmlns:p14="http://schemas.microsoft.com/office/powerpoint/2010/main" val="41759845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18</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318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0B669-6B60-2548-E112-8422F5D19E8C}"/>
              </a:ext>
            </a:extLst>
          </p:cNvPr>
          <p:cNvSpPr>
            <a:spLocks noGrp="1"/>
          </p:cNvSpPr>
          <p:nvPr>
            <p:ph type="title"/>
          </p:nvPr>
        </p:nvSpPr>
        <p:spPr/>
        <p:txBody>
          <a:bodyPr/>
          <a:lstStyle/>
          <a:p>
            <a:r>
              <a:rPr lang="en-US" dirty="0"/>
              <a:t>XYZ Matrix</a:t>
            </a:r>
            <a:endParaRPr lang="pt-BR" dirty="0"/>
          </a:p>
        </p:txBody>
      </p:sp>
      <p:pic>
        <p:nvPicPr>
          <p:cNvPr id="6" name="Picture 5">
            <a:extLst>
              <a:ext uri="{FF2B5EF4-FFF2-40B4-BE49-F238E27FC236}">
                <a16:creationId xmlns:a16="http://schemas.microsoft.com/office/drawing/2014/main" id="{A28E563A-AE11-301E-6DB9-821BF4CE8CFF}"/>
              </a:ext>
            </a:extLst>
          </p:cNvPr>
          <p:cNvPicPr>
            <a:picLocks noChangeAspect="1"/>
          </p:cNvPicPr>
          <p:nvPr/>
        </p:nvPicPr>
        <p:blipFill>
          <a:blip r:embed="rId2"/>
          <a:stretch>
            <a:fillRect/>
          </a:stretch>
        </p:blipFill>
        <p:spPr>
          <a:xfrm>
            <a:off x="283585" y="2149619"/>
            <a:ext cx="3457143" cy="3332436"/>
          </a:xfrm>
          <a:prstGeom prst="rect">
            <a:avLst/>
          </a:prstGeom>
          <a:ln>
            <a:solidFill>
              <a:schemeClr val="tx1"/>
            </a:solidFill>
          </a:ln>
        </p:spPr>
      </p:pic>
      <p:sp>
        <p:nvSpPr>
          <p:cNvPr id="8" name="TextBox 7">
            <a:extLst>
              <a:ext uri="{FF2B5EF4-FFF2-40B4-BE49-F238E27FC236}">
                <a16:creationId xmlns:a16="http://schemas.microsoft.com/office/drawing/2014/main" id="{CC2B6715-E0F8-4B9B-99C2-FA0C616EA1B7}"/>
              </a:ext>
            </a:extLst>
          </p:cNvPr>
          <p:cNvSpPr txBox="1"/>
          <p:nvPr/>
        </p:nvSpPr>
        <p:spPr>
          <a:xfrm>
            <a:off x="4613563" y="1064837"/>
            <a:ext cx="6096000" cy="2031325"/>
          </a:xfrm>
          <a:prstGeom prst="rect">
            <a:avLst/>
          </a:prstGeom>
          <a:noFill/>
        </p:spPr>
        <p:txBody>
          <a:bodyPr wrap="square">
            <a:spAutoFit/>
          </a:bodyPr>
          <a:lstStyle/>
          <a:p>
            <a:r>
              <a:rPr lang="pt-BR" dirty="0"/>
              <a:t>8     0.396589377919      0.000000000004     -3.465122980611</a:t>
            </a:r>
          </a:p>
          <a:p>
            <a:r>
              <a:rPr lang="pt-BR" dirty="0"/>
              <a:t>6     0.396589377919      0.458887359362     -2.344760836930</a:t>
            </a:r>
          </a:p>
          <a:p>
            <a:r>
              <a:rPr lang="pt-BR" dirty="0"/>
              <a:t>6     0.396589377920     -0.363967579437     -1.081972135229</a:t>
            </a:r>
          </a:p>
          <a:p>
            <a:r>
              <a:rPr lang="pt-BR" dirty="0"/>
              <a:t>1    -0.483097622080     -0.113741894107     -0.476303363544</a:t>
            </a:r>
          </a:p>
          <a:p>
            <a:r>
              <a:rPr lang="pt-BR" dirty="0"/>
              <a:t>1     0.396589377920     -1.428968631061     -1.319897509388</a:t>
            </a:r>
          </a:p>
          <a:p>
            <a:r>
              <a:rPr lang="pt-BR" dirty="0"/>
              <a:t>1     1.276276377920     -0.113741894107     -0.476303363545</a:t>
            </a:r>
          </a:p>
          <a:p>
            <a:r>
              <a:rPr lang="pt-BR" dirty="0"/>
              <a:t>1     0.396589377920      1.561532639346     -2.183662185962</a:t>
            </a:r>
          </a:p>
        </p:txBody>
      </p:sp>
      <p:sp>
        <p:nvSpPr>
          <p:cNvPr id="15" name="TextBox 14">
            <a:extLst>
              <a:ext uri="{FF2B5EF4-FFF2-40B4-BE49-F238E27FC236}">
                <a16:creationId xmlns:a16="http://schemas.microsoft.com/office/drawing/2014/main" id="{550591D7-1029-987A-C651-4CF04992B9AB}"/>
              </a:ext>
            </a:extLst>
          </p:cNvPr>
          <p:cNvSpPr txBox="1"/>
          <p:nvPr/>
        </p:nvSpPr>
        <p:spPr>
          <a:xfrm>
            <a:off x="5068903" y="5793163"/>
            <a:ext cx="2133600" cy="369332"/>
          </a:xfrm>
          <a:prstGeom prst="rect">
            <a:avLst/>
          </a:prstGeom>
          <a:noFill/>
        </p:spPr>
        <p:txBody>
          <a:bodyPr wrap="square">
            <a:spAutoFit/>
          </a:bodyPr>
          <a:lstStyle/>
          <a:p>
            <a:pPr marL="285750" indent="-285750">
              <a:buFont typeface="Arial" panose="020B0604020202020204" pitchFamily="34" charset="0"/>
              <a:buChar char="•"/>
            </a:pPr>
            <a:r>
              <a:rPr lang="pt-BR" b="1" dirty="0" err="1"/>
              <a:t>Standardization</a:t>
            </a:r>
            <a:endParaRPr lang="pt-BR" b="1" dirty="0"/>
          </a:p>
        </p:txBody>
      </p:sp>
      <p:pic>
        <p:nvPicPr>
          <p:cNvPr id="16" name="Graphic 15" descr="Sad face with solid fill with solid fill">
            <a:extLst>
              <a:ext uri="{FF2B5EF4-FFF2-40B4-BE49-F238E27FC236}">
                <a16:creationId xmlns:a16="http://schemas.microsoft.com/office/drawing/2014/main" id="{349F477C-E854-1FA0-CA19-94D13F95B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794" y="5794949"/>
            <a:ext cx="365760" cy="365760"/>
          </a:xfrm>
          <a:prstGeom prst="rect">
            <a:avLst/>
          </a:prstGeom>
        </p:spPr>
      </p:pic>
      <p:sp>
        <p:nvSpPr>
          <p:cNvPr id="17" name="TextBox 16">
            <a:extLst>
              <a:ext uri="{FF2B5EF4-FFF2-40B4-BE49-F238E27FC236}">
                <a16:creationId xmlns:a16="http://schemas.microsoft.com/office/drawing/2014/main" id="{44087DEB-CC20-A186-A2E2-648F2FFD8B95}"/>
              </a:ext>
            </a:extLst>
          </p:cNvPr>
          <p:cNvSpPr txBox="1"/>
          <p:nvPr/>
        </p:nvSpPr>
        <p:spPr>
          <a:xfrm>
            <a:off x="5121620" y="3437644"/>
            <a:ext cx="1669860" cy="369332"/>
          </a:xfrm>
          <a:prstGeom prst="rect">
            <a:avLst/>
          </a:prstGeom>
          <a:noFill/>
        </p:spPr>
        <p:txBody>
          <a:bodyPr wrap="square">
            <a:spAutoFit/>
          </a:bodyPr>
          <a:lstStyle/>
          <a:p>
            <a:pPr marL="285750" indent="-285750">
              <a:buFont typeface="Arial" panose="020B0604020202020204" pitchFamily="34" charset="0"/>
              <a:buChar char="•"/>
            </a:pPr>
            <a:r>
              <a:rPr lang="pt-BR" b="1" dirty="0" err="1"/>
              <a:t>Easy</a:t>
            </a:r>
            <a:r>
              <a:rPr lang="pt-BR" b="1" dirty="0"/>
              <a:t> </a:t>
            </a:r>
            <a:r>
              <a:rPr lang="pt-BR" b="1" dirty="0" err="1"/>
              <a:t>to</a:t>
            </a:r>
            <a:r>
              <a:rPr lang="pt-BR" b="1" dirty="0"/>
              <a:t> </a:t>
            </a:r>
            <a:r>
              <a:rPr lang="pt-BR" b="1" dirty="0" err="1"/>
              <a:t>read</a:t>
            </a:r>
            <a:endParaRPr lang="pt-BR" b="1" dirty="0"/>
          </a:p>
        </p:txBody>
      </p:sp>
      <p:pic>
        <p:nvPicPr>
          <p:cNvPr id="20" name="Graphic 19" descr="Grinning face with solid fill with solid fill">
            <a:extLst>
              <a:ext uri="{FF2B5EF4-FFF2-40B4-BE49-F238E27FC236}">
                <a16:creationId xmlns:a16="http://schemas.microsoft.com/office/drawing/2014/main" id="{36B4F398-EC42-DE58-B1B1-39631F783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0782" y="3439430"/>
            <a:ext cx="365760" cy="365760"/>
          </a:xfrm>
          <a:prstGeom prst="rect">
            <a:avLst/>
          </a:prstGeom>
        </p:spPr>
      </p:pic>
      <p:sp>
        <p:nvSpPr>
          <p:cNvPr id="13" name="TextBox 12">
            <a:extLst>
              <a:ext uri="{FF2B5EF4-FFF2-40B4-BE49-F238E27FC236}">
                <a16:creationId xmlns:a16="http://schemas.microsoft.com/office/drawing/2014/main" id="{6D7BDC6F-7837-8717-9A18-F1277F8DC06E}"/>
              </a:ext>
            </a:extLst>
          </p:cNvPr>
          <p:cNvSpPr txBox="1"/>
          <p:nvPr/>
        </p:nvSpPr>
        <p:spPr>
          <a:xfrm>
            <a:off x="5068903" y="5324873"/>
            <a:ext cx="2732238" cy="369332"/>
          </a:xfrm>
          <a:prstGeom prst="rect">
            <a:avLst/>
          </a:prstGeom>
          <a:noFill/>
        </p:spPr>
        <p:txBody>
          <a:bodyPr wrap="square">
            <a:spAutoFit/>
          </a:bodyPr>
          <a:lstStyle/>
          <a:p>
            <a:pPr marL="285750" indent="-285750">
              <a:buFont typeface="Arial" panose="020B0604020202020204" pitchFamily="34" charset="0"/>
              <a:buChar char="•"/>
            </a:pPr>
            <a:r>
              <a:rPr lang="pt-BR" b="1" dirty="0"/>
              <a:t>Contextual </a:t>
            </a:r>
            <a:r>
              <a:rPr lang="pt-BR" b="1" dirty="0" err="1"/>
              <a:t>Information</a:t>
            </a:r>
            <a:endParaRPr lang="pt-BR" b="1" dirty="0"/>
          </a:p>
        </p:txBody>
      </p:sp>
      <p:pic>
        <p:nvPicPr>
          <p:cNvPr id="21" name="Graphic 20" descr="Sad face with solid fill with solid fill">
            <a:extLst>
              <a:ext uri="{FF2B5EF4-FFF2-40B4-BE49-F238E27FC236}">
                <a16:creationId xmlns:a16="http://schemas.microsoft.com/office/drawing/2014/main" id="{1B186169-725A-6579-5240-8436F95864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01141" y="5328445"/>
            <a:ext cx="365760" cy="365760"/>
          </a:xfrm>
          <a:prstGeom prst="rect">
            <a:avLst/>
          </a:prstGeom>
        </p:spPr>
      </p:pic>
      <p:sp>
        <p:nvSpPr>
          <p:cNvPr id="11" name="TextBox 10">
            <a:extLst>
              <a:ext uri="{FF2B5EF4-FFF2-40B4-BE49-F238E27FC236}">
                <a16:creationId xmlns:a16="http://schemas.microsoft.com/office/drawing/2014/main" id="{1E9C90BD-6B4A-E1ED-12C9-99A44253AACD}"/>
              </a:ext>
            </a:extLst>
          </p:cNvPr>
          <p:cNvSpPr txBox="1"/>
          <p:nvPr/>
        </p:nvSpPr>
        <p:spPr>
          <a:xfrm>
            <a:off x="5070061" y="4856583"/>
            <a:ext cx="2383056" cy="369332"/>
          </a:xfrm>
          <a:prstGeom prst="rect">
            <a:avLst/>
          </a:prstGeom>
          <a:noFill/>
        </p:spPr>
        <p:txBody>
          <a:bodyPr wrap="square">
            <a:spAutoFit/>
          </a:bodyPr>
          <a:lstStyle/>
          <a:p>
            <a:pPr marL="285750" indent="-285750">
              <a:buFont typeface="Arial" panose="020B0604020202020204" pitchFamily="34" charset="0"/>
              <a:buChar char="•"/>
            </a:pPr>
            <a:r>
              <a:rPr lang="pt-BR" b="1" dirty="0" err="1"/>
              <a:t>Lack</a:t>
            </a:r>
            <a:r>
              <a:rPr lang="pt-BR" b="1" dirty="0"/>
              <a:t> </a:t>
            </a:r>
            <a:r>
              <a:rPr lang="pt-BR" b="1" dirty="0" err="1"/>
              <a:t>of</a:t>
            </a:r>
            <a:r>
              <a:rPr lang="pt-BR" b="1" dirty="0"/>
              <a:t> </a:t>
            </a:r>
            <a:r>
              <a:rPr lang="pt-BR" b="1" dirty="0" err="1"/>
              <a:t>information</a:t>
            </a:r>
            <a:endParaRPr lang="pt-BR" b="1" dirty="0"/>
          </a:p>
        </p:txBody>
      </p:sp>
      <p:pic>
        <p:nvPicPr>
          <p:cNvPr id="22" name="Graphic 21" descr="Sad face with solid fill with solid fill">
            <a:extLst>
              <a:ext uri="{FF2B5EF4-FFF2-40B4-BE49-F238E27FC236}">
                <a16:creationId xmlns:a16="http://schemas.microsoft.com/office/drawing/2014/main" id="{EA816BDC-4EC3-0B3C-ADD0-416AEE1F12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8180" y="4915910"/>
            <a:ext cx="365760" cy="365760"/>
          </a:xfrm>
          <a:prstGeom prst="rect">
            <a:avLst/>
          </a:prstGeom>
        </p:spPr>
      </p:pic>
      <p:sp>
        <p:nvSpPr>
          <p:cNvPr id="9" name="TextBox 8">
            <a:extLst>
              <a:ext uri="{FF2B5EF4-FFF2-40B4-BE49-F238E27FC236}">
                <a16:creationId xmlns:a16="http://schemas.microsoft.com/office/drawing/2014/main" id="{05C29A45-7261-7A97-0598-08B57F20C08C}"/>
              </a:ext>
            </a:extLst>
          </p:cNvPr>
          <p:cNvSpPr txBox="1"/>
          <p:nvPr/>
        </p:nvSpPr>
        <p:spPr>
          <a:xfrm>
            <a:off x="5123223" y="4383913"/>
            <a:ext cx="1915060" cy="369332"/>
          </a:xfrm>
          <a:prstGeom prst="rect">
            <a:avLst/>
          </a:prstGeom>
          <a:noFill/>
        </p:spPr>
        <p:txBody>
          <a:bodyPr wrap="square">
            <a:spAutoFit/>
          </a:bodyPr>
          <a:lstStyle/>
          <a:p>
            <a:pPr marL="285750" indent="-285750">
              <a:buFont typeface="Arial" panose="020B0604020202020204" pitchFamily="34" charset="0"/>
              <a:buChar char="•"/>
            </a:pPr>
            <a:r>
              <a:rPr lang="pt-BR" b="1" dirty="0" err="1"/>
              <a:t>Dimensionality</a:t>
            </a:r>
            <a:endParaRPr lang="pt-BR" b="1" dirty="0"/>
          </a:p>
        </p:txBody>
      </p:sp>
      <p:pic>
        <p:nvPicPr>
          <p:cNvPr id="23" name="Graphic 22" descr="Sad face with solid fill with solid fill">
            <a:extLst>
              <a:ext uri="{FF2B5EF4-FFF2-40B4-BE49-F238E27FC236}">
                <a16:creationId xmlns:a16="http://schemas.microsoft.com/office/drawing/2014/main" id="{A7FD45A5-FA27-96C5-10F5-A5A6A045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9114" y="4387485"/>
            <a:ext cx="365760" cy="365760"/>
          </a:xfrm>
          <a:prstGeom prst="rect">
            <a:avLst/>
          </a:prstGeom>
        </p:spPr>
      </p:pic>
      <p:sp>
        <p:nvSpPr>
          <p:cNvPr id="3" name="TextBox 2">
            <a:extLst>
              <a:ext uri="{FF2B5EF4-FFF2-40B4-BE49-F238E27FC236}">
                <a16:creationId xmlns:a16="http://schemas.microsoft.com/office/drawing/2014/main" id="{8D39A63A-4ABF-0F8B-ABF8-9E5EDEAAF4CE}"/>
              </a:ext>
            </a:extLst>
          </p:cNvPr>
          <p:cNvSpPr txBox="1"/>
          <p:nvPr/>
        </p:nvSpPr>
        <p:spPr>
          <a:xfrm>
            <a:off x="5117313" y="3907720"/>
            <a:ext cx="1508255" cy="369332"/>
          </a:xfrm>
          <a:prstGeom prst="rect">
            <a:avLst/>
          </a:prstGeom>
          <a:noFill/>
        </p:spPr>
        <p:txBody>
          <a:bodyPr wrap="square">
            <a:spAutoFit/>
          </a:bodyPr>
          <a:lstStyle/>
          <a:p>
            <a:pPr marL="285750" indent="-285750">
              <a:buFont typeface="Arial" panose="020B0604020202020204" pitchFamily="34" charset="0"/>
              <a:buChar char="•"/>
            </a:pPr>
            <a:r>
              <a:rPr lang="pt-BR" b="1" dirty="0" err="1"/>
              <a:t>Invariance</a:t>
            </a:r>
            <a:endParaRPr lang="pt-BR" b="1" dirty="0"/>
          </a:p>
        </p:txBody>
      </p:sp>
      <p:pic>
        <p:nvPicPr>
          <p:cNvPr id="24" name="Graphic 23" descr="Sad face with solid fill with solid fill">
            <a:extLst>
              <a:ext uri="{FF2B5EF4-FFF2-40B4-BE49-F238E27FC236}">
                <a16:creationId xmlns:a16="http://schemas.microsoft.com/office/drawing/2014/main" id="{BD10E919-E634-A6F8-D8B7-65E1C18E5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902" y="3909506"/>
            <a:ext cx="365760" cy="365760"/>
          </a:xfrm>
          <a:prstGeom prst="rect">
            <a:avLst/>
          </a:prstGeom>
        </p:spPr>
      </p:pic>
      <p:pic>
        <p:nvPicPr>
          <p:cNvPr id="32" name="Graphic 31" descr="Thumbs Down with solid fill">
            <a:extLst>
              <a:ext uri="{FF2B5EF4-FFF2-40B4-BE49-F238E27FC236}">
                <a16:creationId xmlns:a16="http://schemas.microsoft.com/office/drawing/2014/main" id="{38CDB8A9-CF00-E9DD-3A73-C08D19543C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3092" y="3947319"/>
            <a:ext cx="1937181" cy="1937181"/>
          </a:xfrm>
          <a:prstGeom prst="rect">
            <a:avLst/>
          </a:prstGeom>
          <a:effectLst>
            <a:outerShdw blurRad="50800" dist="38100" dir="8100000" algn="tr" rotWithShape="0">
              <a:prstClr val="black">
                <a:alpha val="40000"/>
              </a:prstClr>
            </a:outerShdw>
          </a:effectLst>
        </p:spPr>
      </p:pic>
      <p:sp>
        <p:nvSpPr>
          <p:cNvPr id="2" name="Slide Number Placeholder 1">
            <a:extLst>
              <a:ext uri="{FF2B5EF4-FFF2-40B4-BE49-F238E27FC236}">
                <a16:creationId xmlns:a16="http://schemas.microsoft.com/office/drawing/2014/main" id="{3CAF2D00-5B41-727B-8551-5D1B1BD8942E}"/>
              </a:ext>
            </a:extLst>
          </p:cNvPr>
          <p:cNvSpPr>
            <a:spLocks noGrp="1"/>
          </p:cNvSpPr>
          <p:nvPr>
            <p:ph type="sldNum" sz="quarter" idx="12"/>
          </p:nvPr>
        </p:nvSpPr>
        <p:spPr/>
        <p:txBody>
          <a:bodyPr/>
          <a:lstStyle/>
          <a:p>
            <a:fld id="{2EEF9993-BA4F-46C9-846A-E5AA11122F69}" type="slidenum">
              <a:rPr lang="pt-BR" smtClean="0"/>
              <a:t>19</a:t>
            </a:fld>
            <a:endParaRPr lang="pt-BR"/>
          </a:p>
        </p:txBody>
      </p:sp>
    </p:spTree>
    <p:extLst>
      <p:ext uri="{BB962C8B-B14F-4D97-AF65-F5344CB8AC3E}">
        <p14:creationId xmlns:p14="http://schemas.microsoft.com/office/powerpoint/2010/main" val="200564016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ppt_x"/>
                                          </p:val>
                                        </p:tav>
                                        <p:tav tm="100000">
                                          <p:val>
                                            <p:strVal val="#ppt_x"/>
                                          </p:val>
                                        </p:tav>
                                      </p:tavLst>
                                    </p:anim>
                                    <p:anim calcmode="lin" valueType="num">
                                      <p:cBhvr additive="base">
                                        <p:cTn id="56"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3" grpId="0"/>
      <p:bldP spid="11" grpId="0"/>
      <p:bldP spid="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829B-53A3-6C84-654A-D22F79C52B03}"/>
              </a:ext>
            </a:extLst>
          </p:cNvPr>
          <p:cNvSpPr>
            <a:spLocks noGrp="1"/>
          </p:cNvSpPr>
          <p:nvPr>
            <p:ph type="title"/>
          </p:nvPr>
        </p:nvSpPr>
        <p:spPr/>
        <p:style>
          <a:lnRef idx="2">
            <a:schemeClr val="dk1"/>
          </a:lnRef>
          <a:fillRef idx="1">
            <a:schemeClr val="lt1"/>
          </a:fillRef>
          <a:effectRef idx="0">
            <a:schemeClr val="dk1"/>
          </a:effectRef>
          <a:fontRef idx="minor">
            <a:schemeClr val="dk1"/>
          </a:fontRef>
        </p:style>
        <p:txBody>
          <a:bodyPr/>
          <a:lstStyle/>
          <a:p>
            <a:pPr algn="ctr"/>
            <a:r>
              <a:rPr lang="en-US" sz="6000" b="1" dirty="0">
                <a:latin typeface="Bierstadt" panose="020B0004020202020204" pitchFamily="34" charset="0"/>
              </a:rPr>
              <a:t>Day 2</a:t>
            </a:r>
            <a:br>
              <a:rPr lang="pt-BR" dirty="0">
                <a:solidFill>
                  <a:srgbClr val="C00000"/>
                </a:solidFill>
              </a:rPr>
            </a:br>
            <a:r>
              <a:rPr lang="pt-BR" dirty="0" err="1">
                <a:solidFill>
                  <a:srgbClr val="C00000"/>
                </a:solidFill>
              </a:rPr>
              <a:t>Dealing</a:t>
            </a:r>
            <a:r>
              <a:rPr lang="pt-BR" dirty="0">
                <a:solidFill>
                  <a:srgbClr val="C00000"/>
                </a:solidFill>
              </a:rPr>
              <a:t> </a:t>
            </a:r>
            <a:r>
              <a:rPr lang="pt-BR" dirty="0" err="1">
                <a:solidFill>
                  <a:srgbClr val="C00000"/>
                </a:solidFill>
              </a:rPr>
              <a:t>with</a:t>
            </a:r>
            <a:r>
              <a:rPr lang="pt-BR" dirty="0">
                <a:solidFill>
                  <a:srgbClr val="C00000"/>
                </a:solidFill>
              </a:rPr>
              <a:t> </a:t>
            </a:r>
            <a:r>
              <a:rPr lang="pt-BR" dirty="0" err="1">
                <a:solidFill>
                  <a:srgbClr val="C00000"/>
                </a:solidFill>
              </a:rPr>
              <a:t>molecules</a:t>
            </a:r>
            <a:endParaRPr lang="pt-BR" dirty="0">
              <a:solidFill>
                <a:srgbClr val="C00000"/>
              </a:solidFill>
            </a:endParaRPr>
          </a:p>
        </p:txBody>
      </p:sp>
      <p:sp>
        <p:nvSpPr>
          <p:cNvPr id="6" name="Slide Number Placeholder 5">
            <a:extLst>
              <a:ext uri="{FF2B5EF4-FFF2-40B4-BE49-F238E27FC236}">
                <a16:creationId xmlns:a16="http://schemas.microsoft.com/office/drawing/2014/main" id="{8EE4CD55-D64A-646B-DE25-22199FB0066B}"/>
              </a:ext>
            </a:extLst>
          </p:cNvPr>
          <p:cNvSpPr>
            <a:spLocks noGrp="1"/>
          </p:cNvSpPr>
          <p:nvPr>
            <p:ph type="sldNum" sz="quarter" idx="12"/>
          </p:nvPr>
        </p:nvSpPr>
        <p:spPr/>
        <p:txBody>
          <a:bodyPr/>
          <a:lstStyle/>
          <a:p>
            <a:fld id="{61B4D01F-39C3-4CA2-8C84-C0CFEA1AD61C}" type="slidenum">
              <a:rPr lang="pt-BR" smtClean="0"/>
              <a:t>2</a:t>
            </a:fld>
            <a:endParaRPr lang="pt-BR"/>
          </a:p>
        </p:txBody>
      </p:sp>
      <p:pic>
        <p:nvPicPr>
          <p:cNvPr id="1026" name="Picture 2" descr="molecule black icon">
            <a:extLst>
              <a:ext uri="{FF2B5EF4-FFF2-40B4-BE49-F238E27FC236}">
                <a16:creationId xmlns:a16="http://schemas.microsoft.com/office/drawing/2014/main" id="{D02BD960-BC2C-4A61-8128-2BDCC1598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103" y="4630866"/>
            <a:ext cx="1657093" cy="165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7413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8BF8-B208-37F7-3C5E-B69206A29A9D}"/>
              </a:ext>
            </a:extLst>
          </p:cNvPr>
          <p:cNvSpPr>
            <a:spLocks noGrp="1"/>
          </p:cNvSpPr>
          <p:nvPr>
            <p:ph type="title"/>
          </p:nvPr>
        </p:nvSpPr>
        <p:spPr/>
        <p:txBody>
          <a:bodyPr/>
          <a:lstStyle/>
          <a:p>
            <a:r>
              <a:rPr lang="en-US" dirty="0"/>
              <a:t>MDL Mol format</a:t>
            </a:r>
            <a:endParaRPr lang="pt-BR" dirty="0"/>
          </a:p>
        </p:txBody>
      </p:sp>
      <p:sp>
        <p:nvSpPr>
          <p:cNvPr id="4" name="TextBox 3">
            <a:extLst>
              <a:ext uri="{FF2B5EF4-FFF2-40B4-BE49-F238E27FC236}">
                <a16:creationId xmlns:a16="http://schemas.microsoft.com/office/drawing/2014/main" id="{5AE378F1-09CF-D34B-68B9-E4E42156E974}"/>
              </a:ext>
            </a:extLst>
          </p:cNvPr>
          <p:cNvSpPr txBox="1"/>
          <p:nvPr/>
        </p:nvSpPr>
        <p:spPr>
          <a:xfrm>
            <a:off x="1038874" y="4601250"/>
            <a:ext cx="1447800" cy="369332"/>
          </a:xfrm>
          <a:prstGeom prst="rect">
            <a:avLst/>
          </a:prstGeom>
          <a:noFill/>
        </p:spPr>
        <p:txBody>
          <a:bodyPr wrap="square">
            <a:spAutoFit/>
          </a:bodyPr>
          <a:lstStyle/>
          <a:p>
            <a:r>
              <a:rPr lang="pt-BR" dirty="0"/>
              <a:t>L‐</a:t>
            </a:r>
            <a:r>
              <a:rPr lang="pt-BR" dirty="0" err="1"/>
              <a:t>alaninate</a:t>
            </a:r>
            <a:endParaRPr lang="pt-BR" dirty="0"/>
          </a:p>
        </p:txBody>
      </p:sp>
      <p:pic>
        <p:nvPicPr>
          <p:cNvPr id="8" name="Picture 7">
            <a:extLst>
              <a:ext uri="{FF2B5EF4-FFF2-40B4-BE49-F238E27FC236}">
                <a16:creationId xmlns:a16="http://schemas.microsoft.com/office/drawing/2014/main" id="{B578BC4C-A8B5-A021-7EA3-F9D4FD15082A}"/>
              </a:ext>
            </a:extLst>
          </p:cNvPr>
          <p:cNvPicPr>
            <a:picLocks noChangeAspect="1"/>
          </p:cNvPicPr>
          <p:nvPr/>
        </p:nvPicPr>
        <p:blipFill>
          <a:blip r:embed="rId2"/>
          <a:stretch>
            <a:fillRect/>
          </a:stretch>
        </p:blipFill>
        <p:spPr>
          <a:xfrm>
            <a:off x="505691" y="2379225"/>
            <a:ext cx="2514167" cy="2099550"/>
          </a:xfrm>
          <a:prstGeom prst="rect">
            <a:avLst/>
          </a:prstGeom>
        </p:spPr>
      </p:pic>
      <p:sp>
        <p:nvSpPr>
          <p:cNvPr id="10" name="TextBox 9">
            <a:extLst>
              <a:ext uri="{FF2B5EF4-FFF2-40B4-BE49-F238E27FC236}">
                <a16:creationId xmlns:a16="http://schemas.microsoft.com/office/drawing/2014/main" id="{36DF5992-7296-ACF5-4EEA-08A1F85B1330}"/>
              </a:ext>
            </a:extLst>
          </p:cNvPr>
          <p:cNvSpPr txBox="1"/>
          <p:nvPr/>
        </p:nvSpPr>
        <p:spPr>
          <a:xfrm>
            <a:off x="6816436" y="306566"/>
            <a:ext cx="4059382" cy="6186309"/>
          </a:xfrm>
          <a:prstGeom prst="rect">
            <a:avLst/>
          </a:prstGeom>
          <a:noFill/>
        </p:spPr>
        <p:txBody>
          <a:bodyPr wrap="square">
            <a:spAutoFit/>
          </a:bodyPr>
          <a:lstStyle/>
          <a:p>
            <a:r>
              <a:rPr lang="en-US" dirty="0"/>
              <a:t> Mrv2310 08232311192D          </a:t>
            </a:r>
          </a:p>
          <a:p>
            <a:endParaRPr lang="en-US" dirty="0"/>
          </a:p>
          <a:p>
            <a:r>
              <a:rPr lang="en-US" dirty="0"/>
              <a:t>  0  0  0     0  0            999 </a:t>
            </a:r>
            <a:r>
              <a:rPr lang="en-US" b="1" u="sng" dirty="0">
                <a:solidFill>
                  <a:srgbClr val="FF0000"/>
                </a:solidFill>
              </a:rPr>
              <a:t>V3000</a:t>
            </a:r>
          </a:p>
          <a:p>
            <a:r>
              <a:rPr lang="en-US" dirty="0"/>
              <a:t>M  V30 BEGIN CTAB</a:t>
            </a:r>
          </a:p>
          <a:p>
            <a:r>
              <a:rPr lang="en-US" dirty="0"/>
              <a:t>M  V30 COUNTS 6 5 0 0 1</a:t>
            </a:r>
          </a:p>
          <a:p>
            <a:r>
              <a:rPr lang="en-US" dirty="0"/>
              <a:t>M  V30 BEGIN ATOM</a:t>
            </a:r>
          </a:p>
          <a:p>
            <a:r>
              <a:rPr lang="en-US" dirty="0"/>
              <a:t>M  V30 1 N -3.1395 -0.3241 0 0</a:t>
            </a:r>
          </a:p>
          <a:p>
            <a:r>
              <a:rPr lang="en-US" dirty="0"/>
              <a:t>M  V30 2 C -1.8058 0.4459 0 0 </a:t>
            </a:r>
            <a:r>
              <a:rPr lang="en-US" b="1" u="sng" dirty="0">
                <a:solidFill>
                  <a:srgbClr val="FF0000"/>
                </a:solidFill>
              </a:rPr>
              <a:t>CFG=2</a:t>
            </a:r>
          </a:p>
          <a:p>
            <a:r>
              <a:rPr lang="en-US" dirty="0"/>
              <a:t>M  V30 3 C -0.4721 -0.3241 0 0</a:t>
            </a:r>
          </a:p>
          <a:p>
            <a:r>
              <a:rPr lang="en-US" dirty="0"/>
              <a:t>M  V30 4 O 0.8616 0.4459 0 0 </a:t>
            </a:r>
            <a:r>
              <a:rPr lang="en-US" b="1" u="sng" dirty="0">
                <a:solidFill>
                  <a:srgbClr val="FF0000"/>
                </a:solidFill>
              </a:rPr>
              <a:t>CHG=-1</a:t>
            </a:r>
          </a:p>
          <a:p>
            <a:r>
              <a:rPr lang="en-US" dirty="0"/>
              <a:t>M  V30 5 O -0.4721 -1.8641 0 0</a:t>
            </a:r>
          </a:p>
          <a:p>
            <a:r>
              <a:rPr lang="en-US" dirty="0"/>
              <a:t>M  V30 6 C -1.8058 1.9859 0 0</a:t>
            </a:r>
          </a:p>
          <a:p>
            <a:r>
              <a:rPr lang="en-US" dirty="0"/>
              <a:t>M  V30 END ATOM</a:t>
            </a:r>
          </a:p>
          <a:p>
            <a:r>
              <a:rPr lang="en-US" dirty="0"/>
              <a:t>M  V30 BEGIN BOND</a:t>
            </a:r>
          </a:p>
          <a:p>
            <a:r>
              <a:rPr lang="en-US" dirty="0"/>
              <a:t>M  V30 1 1 2 1 </a:t>
            </a:r>
            <a:r>
              <a:rPr lang="en-US" b="1" u="sng" dirty="0">
                <a:solidFill>
                  <a:srgbClr val="FF0000"/>
                </a:solidFill>
              </a:rPr>
              <a:t>CFG=1</a:t>
            </a:r>
          </a:p>
          <a:p>
            <a:r>
              <a:rPr lang="en-US" dirty="0"/>
              <a:t>M  V30 2 1 2 3</a:t>
            </a:r>
          </a:p>
          <a:p>
            <a:r>
              <a:rPr lang="en-US" dirty="0"/>
              <a:t>M  V30 3 1 3 4</a:t>
            </a:r>
          </a:p>
          <a:p>
            <a:r>
              <a:rPr lang="en-US" dirty="0"/>
              <a:t>M  V30 4 2 3 5</a:t>
            </a:r>
          </a:p>
          <a:p>
            <a:r>
              <a:rPr lang="en-US" dirty="0"/>
              <a:t>M  V30 5 1 2 6</a:t>
            </a:r>
          </a:p>
          <a:p>
            <a:r>
              <a:rPr lang="en-US" dirty="0"/>
              <a:t>M  V30 END BOND</a:t>
            </a:r>
          </a:p>
          <a:p>
            <a:r>
              <a:rPr lang="en-US" dirty="0"/>
              <a:t>M  V30 END CTAB</a:t>
            </a:r>
          </a:p>
          <a:p>
            <a:r>
              <a:rPr lang="en-US" dirty="0"/>
              <a:t>M  END</a:t>
            </a:r>
            <a:endParaRPr lang="pt-BR" dirty="0"/>
          </a:p>
        </p:txBody>
      </p:sp>
      <p:sp>
        <p:nvSpPr>
          <p:cNvPr id="3" name="Slide Number Placeholder 2">
            <a:extLst>
              <a:ext uri="{FF2B5EF4-FFF2-40B4-BE49-F238E27FC236}">
                <a16:creationId xmlns:a16="http://schemas.microsoft.com/office/drawing/2014/main" id="{706D7268-A48A-734A-2D85-BA58A3F7DA62}"/>
              </a:ext>
            </a:extLst>
          </p:cNvPr>
          <p:cNvSpPr>
            <a:spLocks noGrp="1"/>
          </p:cNvSpPr>
          <p:nvPr>
            <p:ph type="sldNum" sz="quarter" idx="12"/>
          </p:nvPr>
        </p:nvSpPr>
        <p:spPr/>
        <p:txBody>
          <a:bodyPr/>
          <a:lstStyle/>
          <a:p>
            <a:fld id="{2EEF9993-BA4F-46C9-846A-E5AA11122F69}" type="slidenum">
              <a:rPr lang="pt-BR" smtClean="0"/>
              <a:t>20</a:t>
            </a:fld>
            <a:endParaRPr lang="pt-BR"/>
          </a:p>
        </p:txBody>
      </p:sp>
    </p:spTree>
    <p:extLst>
      <p:ext uri="{BB962C8B-B14F-4D97-AF65-F5344CB8AC3E}">
        <p14:creationId xmlns:p14="http://schemas.microsoft.com/office/powerpoint/2010/main" val="404143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8BF8-B208-37F7-3C5E-B69206A29A9D}"/>
              </a:ext>
            </a:extLst>
          </p:cNvPr>
          <p:cNvSpPr>
            <a:spLocks noGrp="1"/>
          </p:cNvSpPr>
          <p:nvPr>
            <p:ph type="title"/>
          </p:nvPr>
        </p:nvSpPr>
        <p:spPr/>
        <p:txBody>
          <a:bodyPr/>
          <a:lstStyle/>
          <a:p>
            <a:r>
              <a:rPr lang="en-US" dirty="0"/>
              <a:t>MDL Mol format</a:t>
            </a:r>
            <a:endParaRPr lang="pt-BR" dirty="0"/>
          </a:p>
        </p:txBody>
      </p:sp>
      <p:pic>
        <p:nvPicPr>
          <p:cNvPr id="8" name="Picture 7">
            <a:extLst>
              <a:ext uri="{FF2B5EF4-FFF2-40B4-BE49-F238E27FC236}">
                <a16:creationId xmlns:a16="http://schemas.microsoft.com/office/drawing/2014/main" id="{B578BC4C-A8B5-A021-7EA3-F9D4FD15082A}"/>
              </a:ext>
            </a:extLst>
          </p:cNvPr>
          <p:cNvPicPr>
            <a:picLocks noChangeAspect="1"/>
          </p:cNvPicPr>
          <p:nvPr/>
        </p:nvPicPr>
        <p:blipFill>
          <a:blip r:embed="rId2"/>
          <a:stretch>
            <a:fillRect/>
          </a:stretch>
        </p:blipFill>
        <p:spPr>
          <a:xfrm>
            <a:off x="671946" y="1229298"/>
            <a:ext cx="2514167" cy="2099550"/>
          </a:xfrm>
          <a:prstGeom prst="rect">
            <a:avLst/>
          </a:prstGeom>
        </p:spPr>
      </p:pic>
      <p:sp>
        <p:nvSpPr>
          <p:cNvPr id="10" name="TextBox 9">
            <a:extLst>
              <a:ext uri="{FF2B5EF4-FFF2-40B4-BE49-F238E27FC236}">
                <a16:creationId xmlns:a16="http://schemas.microsoft.com/office/drawing/2014/main" id="{36DF5992-7296-ACF5-4EEA-08A1F85B1330}"/>
              </a:ext>
            </a:extLst>
          </p:cNvPr>
          <p:cNvSpPr txBox="1"/>
          <p:nvPr/>
        </p:nvSpPr>
        <p:spPr>
          <a:xfrm>
            <a:off x="5257800" y="365125"/>
            <a:ext cx="4121727" cy="6186309"/>
          </a:xfrm>
          <a:prstGeom prst="rect">
            <a:avLst/>
          </a:prstGeom>
          <a:noFill/>
        </p:spPr>
        <p:txBody>
          <a:bodyPr wrap="square">
            <a:spAutoFit/>
          </a:bodyPr>
          <a:lstStyle/>
          <a:p>
            <a:r>
              <a:rPr lang="en-US" dirty="0"/>
              <a:t> Mrv2310 08232311192D          </a:t>
            </a:r>
          </a:p>
          <a:p>
            <a:endParaRPr lang="en-US" dirty="0"/>
          </a:p>
          <a:p>
            <a:r>
              <a:rPr lang="en-US" dirty="0"/>
              <a:t>  0  0  0     0  0            999 </a:t>
            </a:r>
            <a:r>
              <a:rPr lang="en-US" b="1" u="sng" dirty="0">
                <a:solidFill>
                  <a:srgbClr val="FF0000"/>
                </a:solidFill>
              </a:rPr>
              <a:t>V3000</a:t>
            </a:r>
          </a:p>
          <a:p>
            <a:r>
              <a:rPr lang="en-US" dirty="0"/>
              <a:t>M  V30 BEGIN CTAB</a:t>
            </a:r>
          </a:p>
          <a:p>
            <a:r>
              <a:rPr lang="en-US" dirty="0"/>
              <a:t>M  V30 COUNTS 6 5 0 0 1</a:t>
            </a:r>
          </a:p>
          <a:p>
            <a:r>
              <a:rPr lang="en-US" dirty="0"/>
              <a:t>M  V30 BEGIN ATOM</a:t>
            </a:r>
          </a:p>
          <a:p>
            <a:r>
              <a:rPr lang="en-US" dirty="0"/>
              <a:t>M  V30 1 N -3.1395 -0.3241 0 0</a:t>
            </a:r>
          </a:p>
          <a:p>
            <a:r>
              <a:rPr lang="en-US" dirty="0"/>
              <a:t>M  V30 2 C -1.8058 0.4459 0 0 </a:t>
            </a:r>
            <a:r>
              <a:rPr lang="en-US" b="1" u="sng" dirty="0">
                <a:solidFill>
                  <a:srgbClr val="FF0000"/>
                </a:solidFill>
              </a:rPr>
              <a:t>CFG=2</a:t>
            </a:r>
          </a:p>
          <a:p>
            <a:r>
              <a:rPr lang="en-US" dirty="0"/>
              <a:t>M  V30 3 C -0.4721 -0.3241 0 0</a:t>
            </a:r>
          </a:p>
          <a:p>
            <a:r>
              <a:rPr lang="en-US" dirty="0"/>
              <a:t>M  V30 4 O 0.8616 0.4459 0 0 </a:t>
            </a:r>
            <a:r>
              <a:rPr lang="en-US" b="1" u="sng" dirty="0">
                <a:solidFill>
                  <a:srgbClr val="FF0000"/>
                </a:solidFill>
              </a:rPr>
              <a:t>CHG=-1</a:t>
            </a:r>
          </a:p>
          <a:p>
            <a:r>
              <a:rPr lang="en-US" dirty="0"/>
              <a:t>M  V30 5 O -0.4721 -1.8641 0 0</a:t>
            </a:r>
          </a:p>
          <a:p>
            <a:r>
              <a:rPr lang="en-US" dirty="0"/>
              <a:t>M  V30 6 C -1.8058 1.9859 0 0</a:t>
            </a:r>
          </a:p>
          <a:p>
            <a:r>
              <a:rPr lang="en-US" dirty="0"/>
              <a:t>M  V30 END ATOM</a:t>
            </a:r>
          </a:p>
          <a:p>
            <a:r>
              <a:rPr lang="en-US" dirty="0"/>
              <a:t>M  V30 BEGIN BOND</a:t>
            </a:r>
          </a:p>
          <a:p>
            <a:r>
              <a:rPr lang="en-US" dirty="0"/>
              <a:t>M  V30 1 1 2 1 </a:t>
            </a:r>
            <a:r>
              <a:rPr lang="en-US" b="1" u="sng" dirty="0">
                <a:solidFill>
                  <a:srgbClr val="FF0000"/>
                </a:solidFill>
              </a:rPr>
              <a:t>CFG=1</a:t>
            </a:r>
          </a:p>
          <a:p>
            <a:r>
              <a:rPr lang="en-US" dirty="0"/>
              <a:t>M  V30 2 1 2 3</a:t>
            </a:r>
          </a:p>
          <a:p>
            <a:r>
              <a:rPr lang="en-US" dirty="0"/>
              <a:t>M  V30 3 1 3 4</a:t>
            </a:r>
          </a:p>
          <a:p>
            <a:r>
              <a:rPr lang="en-US" dirty="0"/>
              <a:t>M  V30 4 2 3 5</a:t>
            </a:r>
          </a:p>
          <a:p>
            <a:r>
              <a:rPr lang="en-US" dirty="0"/>
              <a:t>M  V30 5 1 2 6</a:t>
            </a:r>
          </a:p>
          <a:p>
            <a:r>
              <a:rPr lang="en-US" dirty="0"/>
              <a:t>M  V30 END BOND</a:t>
            </a:r>
          </a:p>
          <a:p>
            <a:r>
              <a:rPr lang="en-US" dirty="0"/>
              <a:t>M  V30 END CTAB</a:t>
            </a:r>
          </a:p>
          <a:p>
            <a:r>
              <a:rPr lang="en-US" dirty="0"/>
              <a:t>M  END</a:t>
            </a:r>
            <a:endParaRPr lang="pt-BR" dirty="0"/>
          </a:p>
        </p:txBody>
      </p:sp>
      <p:pic>
        <p:nvPicPr>
          <p:cNvPr id="5" name="Picture 4">
            <a:extLst>
              <a:ext uri="{FF2B5EF4-FFF2-40B4-BE49-F238E27FC236}">
                <a16:creationId xmlns:a16="http://schemas.microsoft.com/office/drawing/2014/main" id="{CB5024D9-A3F5-6D9A-C33F-73CA43CCE73C}"/>
              </a:ext>
            </a:extLst>
          </p:cNvPr>
          <p:cNvPicPr>
            <a:picLocks noChangeAspect="1"/>
          </p:cNvPicPr>
          <p:nvPr/>
        </p:nvPicPr>
        <p:blipFill>
          <a:blip r:embed="rId3"/>
          <a:stretch>
            <a:fillRect/>
          </a:stretch>
        </p:blipFill>
        <p:spPr>
          <a:xfrm>
            <a:off x="671946" y="3529153"/>
            <a:ext cx="2514167" cy="2933195"/>
          </a:xfrm>
          <a:prstGeom prst="rect">
            <a:avLst/>
          </a:prstGeom>
        </p:spPr>
      </p:pic>
      <p:sp>
        <p:nvSpPr>
          <p:cNvPr id="3" name="Slide Number Placeholder 2">
            <a:extLst>
              <a:ext uri="{FF2B5EF4-FFF2-40B4-BE49-F238E27FC236}">
                <a16:creationId xmlns:a16="http://schemas.microsoft.com/office/drawing/2014/main" id="{9329A2EA-7ABB-8B27-0278-F6694EF02840}"/>
              </a:ext>
            </a:extLst>
          </p:cNvPr>
          <p:cNvSpPr>
            <a:spLocks noGrp="1"/>
          </p:cNvSpPr>
          <p:nvPr>
            <p:ph type="sldNum" sz="quarter" idx="12"/>
          </p:nvPr>
        </p:nvSpPr>
        <p:spPr/>
        <p:txBody>
          <a:bodyPr/>
          <a:lstStyle/>
          <a:p>
            <a:fld id="{2EEF9993-BA4F-46C9-846A-E5AA11122F69}" type="slidenum">
              <a:rPr lang="pt-BR" smtClean="0"/>
              <a:t>21</a:t>
            </a:fld>
            <a:endParaRPr lang="pt-BR"/>
          </a:p>
        </p:txBody>
      </p:sp>
    </p:spTree>
    <p:extLst>
      <p:ext uri="{BB962C8B-B14F-4D97-AF65-F5344CB8AC3E}">
        <p14:creationId xmlns:p14="http://schemas.microsoft.com/office/powerpoint/2010/main" val="2960814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340924A-7548-FBCD-78A0-4FEF0AB9831E}"/>
              </a:ext>
            </a:extLst>
          </p:cNvPr>
          <p:cNvGraphicFramePr>
            <a:graphicFrameLocks noGrp="1"/>
          </p:cNvGraphicFramePr>
          <p:nvPr>
            <p:extLst>
              <p:ext uri="{D42A27DB-BD31-4B8C-83A1-F6EECF244321}">
                <p14:modId xmlns:p14="http://schemas.microsoft.com/office/powerpoint/2010/main" val="213418794"/>
              </p:ext>
            </p:extLst>
          </p:nvPr>
        </p:nvGraphicFramePr>
        <p:xfrm>
          <a:off x="141720" y="207645"/>
          <a:ext cx="11631469" cy="6442710"/>
        </p:xfrm>
        <a:graphic>
          <a:graphicData uri="http://schemas.openxmlformats.org/drawingml/2006/table">
            <a:tbl>
              <a:tblPr/>
              <a:tblGrid>
                <a:gridCol w="2183576">
                  <a:extLst>
                    <a:ext uri="{9D8B030D-6E8A-4147-A177-3AD203B41FA5}">
                      <a16:colId xmlns:a16="http://schemas.microsoft.com/office/drawing/2014/main" val="2158279347"/>
                    </a:ext>
                  </a:extLst>
                </a:gridCol>
                <a:gridCol w="2383381">
                  <a:extLst>
                    <a:ext uri="{9D8B030D-6E8A-4147-A177-3AD203B41FA5}">
                      <a16:colId xmlns:a16="http://schemas.microsoft.com/office/drawing/2014/main" val="3436820067"/>
                    </a:ext>
                  </a:extLst>
                </a:gridCol>
                <a:gridCol w="2411924">
                  <a:extLst>
                    <a:ext uri="{9D8B030D-6E8A-4147-A177-3AD203B41FA5}">
                      <a16:colId xmlns:a16="http://schemas.microsoft.com/office/drawing/2014/main" val="964250042"/>
                    </a:ext>
                  </a:extLst>
                </a:gridCol>
                <a:gridCol w="2483283">
                  <a:extLst>
                    <a:ext uri="{9D8B030D-6E8A-4147-A177-3AD203B41FA5}">
                      <a16:colId xmlns:a16="http://schemas.microsoft.com/office/drawing/2014/main" val="1096585282"/>
                    </a:ext>
                  </a:extLst>
                </a:gridCol>
                <a:gridCol w="2169305">
                  <a:extLst>
                    <a:ext uri="{9D8B030D-6E8A-4147-A177-3AD203B41FA5}">
                      <a16:colId xmlns:a16="http://schemas.microsoft.com/office/drawing/2014/main" val="3243147035"/>
                    </a:ext>
                  </a:extLst>
                </a:gridCol>
              </a:tblGrid>
              <a:tr h="255403">
                <a:tc>
                  <a:txBody>
                    <a:bodyPr/>
                    <a:lstStyle/>
                    <a:p>
                      <a:pPr algn="l" fontAlgn="ctr"/>
                      <a:r>
                        <a:rPr lang="pt-BR" sz="1800" b="1" i="0" u="none" strike="noStrike">
                          <a:solidFill>
                            <a:srgbClr val="000000"/>
                          </a:solidFill>
                          <a:effectLst/>
                          <a:latin typeface="Calibri" panose="020F0502020204030204" pitchFamily="34" charset="0"/>
                        </a:rPr>
                        <a:t>Feature/Property</a:t>
                      </a:r>
                    </a:p>
                  </a:txBody>
                  <a:tcPr marL="9525" marR="9525" marT="9525" marB="0" anchor="ctr">
                    <a:lnL>
                      <a:noFill/>
                    </a:lnL>
                    <a:lnR>
                      <a:noFill/>
                    </a:lnR>
                    <a:lnT>
                      <a:noFill/>
                    </a:lnT>
                    <a:lnB>
                      <a:noFill/>
                    </a:lnB>
                    <a:solidFill>
                      <a:srgbClr val="9BC2E6"/>
                    </a:solidFill>
                  </a:tcPr>
                </a:tc>
                <a:tc>
                  <a:txBody>
                    <a:bodyPr/>
                    <a:lstStyle/>
                    <a:p>
                      <a:pPr algn="ctr" fontAlgn="ctr"/>
                      <a:r>
                        <a:rPr lang="pt-BR" sz="1800" b="1" i="0" u="none" strike="noStrike">
                          <a:solidFill>
                            <a:srgbClr val="FFFFFF"/>
                          </a:solidFill>
                          <a:effectLst/>
                          <a:latin typeface="Calibri" panose="020F0502020204030204" pitchFamily="34" charset="0"/>
                        </a:rPr>
                        <a:t>Mol V2000</a:t>
                      </a:r>
                    </a:p>
                  </a:txBody>
                  <a:tcPr marL="9525" marR="9525" marT="9525" marB="0" anchor="ctr">
                    <a:lnL>
                      <a:noFill/>
                    </a:lnL>
                    <a:lnR>
                      <a:noFill/>
                    </a:lnR>
                    <a:lnT>
                      <a:noFill/>
                    </a:lnT>
                    <a:lnB>
                      <a:noFill/>
                    </a:lnB>
                    <a:solidFill>
                      <a:srgbClr val="203764"/>
                    </a:solidFill>
                  </a:tcPr>
                </a:tc>
                <a:tc>
                  <a:txBody>
                    <a:bodyPr/>
                    <a:lstStyle/>
                    <a:p>
                      <a:pPr algn="ctr" fontAlgn="ctr"/>
                      <a:r>
                        <a:rPr lang="pt-BR" sz="1800" b="1" i="0" u="none" strike="noStrike">
                          <a:solidFill>
                            <a:srgbClr val="FFFFFF"/>
                          </a:solidFill>
                          <a:effectLst/>
                          <a:latin typeface="Calibri" panose="020F0502020204030204" pitchFamily="34" charset="0"/>
                        </a:rPr>
                        <a:t>Mol V3000</a:t>
                      </a:r>
                    </a:p>
                  </a:txBody>
                  <a:tcPr marL="9525" marR="9525" marT="9525" marB="0" anchor="ctr">
                    <a:lnL>
                      <a:noFill/>
                    </a:lnL>
                    <a:lnR>
                      <a:noFill/>
                    </a:lnR>
                    <a:lnT>
                      <a:noFill/>
                    </a:lnT>
                    <a:lnB>
                      <a:noFill/>
                    </a:lnB>
                    <a:solidFill>
                      <a:srgbClr val="203764"/>
                    </a:solidFill>
                  </a:tcPr>
                </a:tc>
                <a:tc>
                  <a:txBody>
                    <a:bodyPr/>
                    <a:lstStyle/>
                    <a:p>
                      <a:pPr algn="ctr" fontAlgn="ctr"/>
                      <a:r>
                        <a:rPr lang="pt-BR" sz="1800" b="1" i="0" u="none" strike="noStrike">
                          <a:solidFill>
                            <a:srgbClr val="FFFFFF"/>
                          </a:solidFill>
                          <a:effectLst/>
                          <a:latin typeface="Calibri" panose="020F0502020204030204" pitchFamily="34" charset="0"/>
                        </a:rPr>
                        <a:t>Mol2</a:t>
                      </a:r>
                    </a:p>
                  </a:txBody>
                  <a:tcPr marL="9525" marR="9525" marT="9525" marB="0" anchor="ctr">
                    <a:lnL>
                      <a:noFill/>
                    </a:lnL>
                    <a:lnR>
                      <a:noFill/>
                    </a:lnR>
                    <a:lnT>
                      <a:noFill/>
                    </a:lnT>
                    <a:lnB>
                      <a:noFill/>
                    </a:lnB>
                    <a:solidFill>
                      <a:srgbClr val="203764"/>
                    </a:solidFill>
                  </a:tcPr>
                </a:tc>
                <a:tc>
                  <a:txBody>
                    <a:bodyPr/>
                    <a:lstStyle/>
                    <a:p>
                      <a:pPr algn="ctr" fontAlgn="ctr"/>
                      <a:r>
                        <a:rPr lang="pt-BR" sz="1800" b="1" i="0" u="none" strike="noStrike">
                          <a:solidFill>
                            <a:srgbClr val="FFFFFF"/>
                          </a:solidFill>
                          <a:effectLst/>
                          <a:latin typeface="Calibri" panose="020F0502020204030204" pitchFamily="34" charset="0"/>
                        </a:rPr>
                        <a:t>PDB</a:t>
                      </a:r>
                    </a:p>
                  </a:txBody>
                  <a:tcPr marL="9525" marR="9525" marT="9525" marB="0" anchor="ctr">
                    <a:lnL>
                      <a:noFill/>
                    </a:lnL>
                    <a:lnR>
                      <a:noFill/>
                    </a:lnR>
                    <a:lnT>
                      <a:noFill/>
                    </a:lnT>
                    <a:lnB>
                      <a:noFill/>
                    </a:lnB>
                    <a:solidFill>
                      <a:srgbClr val="203764"/>
                    </a:solidFill>
                  </a:tcPr>
                </a:tc>
                <a:extLst>
                  <a:ext uri="{0D108BD9-81ED-4DB2-BD59-A6C34878D82A}">
                    <a16:rowId xmlns:a16="http://schemas.microsoft.com/office/drawing/2014/main" val="2936298502"/>
                  </a:ext>
                </a:extLst>
              </a:tr>
              <a:tr h="255403">
                <a:tc>
                  <a:txBody>
                    <a:bodyPr/>
                    <a:lstStyle/>
                    <a:p>
                      <a:pPr algn="l" fontAlgn="ctr"/>
                      <a:r>
                        <a:rPr lang="pt-BR" sz="1800" b="1" i="0" u="none" strike="noStrike">
                          <a:solidFill>
                            <a:srgbClr val="000000"/>
                          </a:solidFill>
                          <a:effectLst/>
                          <a:latin typeface="Calibri" panose="020F0502020204030204" pitchFamily="34" charset="0"/>
                        </a:rPr>
                        <a:t>Standardization</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B050"/>
                          </a:solidFill>
                          <a:effectLst/>
                          <a:latin typeface="Calibri" panose="020F0502020204030204" pitchFamily="34" charset="0"/>
                        </a:rPr>
                        <a:t>✓</a:t>
                      </a:r>
                      <a:r>
                        <a:rPr lang="pt-BR" sz="1800" b="0" i="0" u="none" strike="noStrike">
                          <a:solidFill>
                            <a:srgbClr val="000000"/>
                          </a:solidFill>
                          <a:effectLst/>
                          <a:latin typeface="Calibri" panose="020F0502020204030204" pitchFamily="34" charset="0"/>
                        </a:rPr>
                        <a:t> MDL Molfile Standard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MDL Molfile Standard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Sybyl Standard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PDB Standard</a:t>
                      </a:r>
                    </a:p>
                  </a:txBody>
                  <a:tcPr marL="9525" marR="9525" marT="9525" marB="0" anchor="ctr">
                    <a:lnL>
                      <a:noFill/>
                    </a:lnL>
                    <a:lnR>
                      <a:noFill/>
                    </a:lnR>
                    <a:lnT>
                      <a:noFill/>
                    </a:lnT>
                    <a:lnB>
                      <a:noFill/>
                    </a:lnB>
                  </a:tcPr>
                </a:tc>
                <a:extLst>
                  <a:ext uri="{0D108BD9-81ED-4DB2-BD59-A6C34878D82A}">
                    <a16:rowId xmlns:a16="http://schemas.microsoft.com/office/drawing/2014/main" val="1035583162"/>
                  </a:ext>
                </a:extLst>
              </a:tr>
              <a:tr h="510807">
                <a:tc>
                  <a:txBody>
                    <a:bodyPr/>
                    <a:lstStyle/>
                    <a:p>
                      <a:pPr algn="l" fontAlgn="ctr"/>
                      <a:r>
                        <a:rPr lang="pt-BR" sz="1800" b="1" i="0" u="none" strike="noStrike">
                          <a:solidFill>
                            <a:srgbClr val="000000"/>
                          </a:solidFill>
                          <a:effectLst/>
                          <a:latin typeface="Calibri" panose="020F0502020204030204" pitchFamily="34" charset="0"/>
                        </a:rPr>
                        <a:t>Data Fields</a:t>
                      </a:r>
                    </a:p>
                  </a:txBody>
                  <a:tcPr marL="9525" marR="9525" marT="9525" marB="0" anchor="ctr">
                    <a:lnL>
                      <a:noFill/>
                    </a:lnL>
                    <a:lnR>
                      <a:noFill/>
                    </a:lnR>
                    <a:lnT>
                      <a:noFill/>
                    </a:lnT>
                    <a:lnB>
                      <a:noFill/>
                    </a:lnB>
                    <a:solidFill>
                      <a:srgbClr val="9BC2E6"/>
                    </a:solidFill>
                  </a:tcPr>
                </a:tc>
                <a:tc>
                  <a:txBody>
                    <a:bodyPr/>
                    <a:lstStyle/>
                    <a:p>
                      <a:pPr algn="l" fontAlgn="ctr"/>
                      <a:r>
                        <a:rPr lang="en-US" sz="1800" b="0" i="0" u="none" strike="noStrike">
                          <a:solidFill>
                            <a:srgbClr val="000000"/>
                          </a:solidFill>
                          <a:effectLst/>
                          <a:latin typeface="Calibri" panose="020F0502020204030204" pitchFamily="34" charset="0"/>
                        </a:rPr>
                        <a:t>Basic (atom types, bond types)</a:t>
                      </a:r>
                    </a:p>
                  </a:txBody>
                  <a:tcPr marL="9525" marR="9525" marT="9525" marB="0" anchor="ctr">
                    <a:lnL>
                      <a:noFill/>
                    </a:lnL>
                    <a:lnR>
                      <a:noFill/>
                    </a:lnR>
                    <a:lnT>
                      <a:noFill/>
                    </a:lnT>
                    <a:lnB>
                      <a:noFill/>
                    </a:lnB>
                    <a:solidFill>
                      <a:srgbClr val="FFE699"/>
                    </a:solidFill>
                  </a:tcPr>
                </a:tc>
                <a:tc>
                  <a:txBody>
                    <a:bodyPr/>
                    <a:lstStyle/>
                    <a:p>
                      <a:pPr algn="l" fontAlgn="ctr"/>
                      <a:r>
                        <a:rPr lang="en-US" sz="1800" b="0" i="0" u="none" strike="noStrike">
                          <a:solidFill>
                            <a:srgbClr val="000000"/>
                          </a:solidFill>
                          <a:effectLst/>
                          <a:latin typeface="Calibri" panose="020F0502020204030204" pitchFamily="34" charset="0"/>
                        </a:rPr>
                        <a:t>Extended (atom lists, bond lists, textual data)</a:t>
                      </a:r>
                    </a:p>
                  </a:txBody>
                  <a:tcPr marL="9525" marR="9525" marT="9525" marB="0" anchor="ctr">
                    <a:lnL>
                      <a:noFill/>
                    </a:lnL>
                    <a:lnR>
                      <a:noFill/>
                    </a:lnR>
                    <a:lnT>
                      <a:noFill/>
                    </a:lnT>
                    <a:lnB>
                      <a:noFill/>
                    </a:lnB>
                    <a:solidFill>
                      <a:srgbClr val="FFE699"/>
                    </a:solidFill>
                  </a:tcPr>
                </a:tc>
                <a:tc>
                  <a:txBody>
                    <a:bodyPr/>
                    <a:lstStyle/>
                    <a:p>
                      <a:pPr algn="l" fontAlgn="ctr"/>
                      <a:r>
                        <a:rPr lang="en-US" sz="1800" b="0" i="0" u="none" strike="noStrike">
                          <a:solidFill>
                            <a:srgbClr val="000000"/>
                          </a:solidFill>
                          <a:effectLst/>
                          <a:latin typeface="Calibri" panose="020F0502020204030204" pitchFamily="34" charset="0"/>
                        </a:rPr>
                        <a:t>Extended (atom types, bond types, substructure, textual data)</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Extended (atom types, 3D coordinates, residues, chains)</a:t>
                      </a:r>
                    </a:p>
                  </a:txBody>
                  <a:tcPr marL="9525" marR="9525" marT="9525" marB="0" anchor="ctr">
                    <a:lnL>
                      <a:noFill/>
                    </a:lnL>
                    <a:lnR>
                      <a:noFill/>
                    </a:lnR>
                    <a:lnT>
                      <a:noFill/>
                    </a:lnT>
                    <a:lnB>
                      <a:noFill/>
                    </a:lnB>
                    <a:solidFill>
                      <a:srgbClr val="FFE699"/>
                    </a:solidFill>
                  </a:tcPr>
                </a:tc>
                <a:extLst>
                  <a:ext uri="{0D108BD9-81ED-4DB2-BD59-A6C34878D82A}">
                    <a16:rowId xmlns:a16="http://schemas.microsoft.com/office/drawing/2014/main" val="3327662952"/>
                  </a:ext>
                </a:extLst>
              </a:tr>
              <a:tr h="255403">
                <a:tc>
                  <a:txBody>
                    <a:bodyPr/>
                    <a:lstStyle/>
                    <a:p>
                      <a:pPr algn="l" fontAlgn="ctr"/>
                      <a:r>
                        <a:rPr lang="pt-BR" sz="1800" b="1" i="0" u="none" strike="noStrike">
                          <a:solidFill>
                            <a:srgbClr val="000000"/>
                          </a:solidFill>
                          <a:effectLst/>
                          <a:latin typeface="Calibri" panose="020F0502020204030204" pitchFamily="34" charset="0"/>
                        </a:rPr>
                        <a:t>Small Molecules</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extLst>
                  <a:ext uri="{0D108BD9-81ED-4DB2-BD59-A6C34878D82A}">
                    <a16:rowId xmlns:a16="http://schemas.microsoft.com/office/drawing/2014/main" val="1885682779"/>
                  </a:ext>
                </a:extLst>
              </a:tr>
              <a:tr h="510807">
                <a:tc>
                  <a:txBody>
                    <a:bodyPr/>
                    <a:lstStyle/>
                    <a:p>
                      <a:pPr algn="l" fontAlgn="ctr"/>
                      <a:r>
                        <a:rPr lang="pt-BR" sz="1800" b="1" i="0" u="none" strike="noStrike">
                          <a:solidFill>
                            <a:srgbClr val="000000"/>
                          </a:solidFill>
                          <a:effectLst/>
                          <a:latin typeface="Calibri" panose="020F0502020204030204" pitchFamily="34" charset="0"/>
                        </a:rPr>
                        <a:t>Large Molecules</a:t>
                      </a:r>
                    </a:p>
                  </a:txBody>
                  <a:tcPr marL="9525" marR="9525" marT="9525" marB="0" anchor="ctr">
                    <a:lnL>
                      <a:noFill/>
                    </a:lnL>
                    <a:lnR>
                      <a:noFill/>
                    </a:lnR>
                    <a:lnT>
                      <a:noFill/>
                    </a:lnT>
                    <a:lnB>
                      <a:noFill/>
                    </a:lnB>
                    <a:solidFill>
                      <a:srgbClr val="9BC2E6"/>
                    </a:solidFill>
                  </a:tcPr>
                </a:tc>
                <a:tc>
                  <a:txBody>
                    <a:bodyPr/>
                    <a:lstStyle/>
                    <a:p>
                      <a:pPr algn="l" fontAlgn="ctr"/>
                      <a:r>
                        <a:rPr lang="en-US" sz="1800" b="0" i="0" u="none" strike="noStrike">
                          <a:solidFill>
                            <a:srgbClr val="000000"/>
                          </a:solidFill>
                          <a:effectLst/>
                          <a:latin typeface="Calibri" panose="020F0502020204030204" pitchFamily="34" charset="0"/>
                        </a:rPr>
                        <a:t>✗ Not Suitable (Limited to 999 atoms and bonds)</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solidFill>
                      <a:srgbClr val="FFE699"/>
                    </a:solidFill>
                  </a:tcPr>
                </a:tc>
                <a:extLst>
                  <a:ext uri="{0D108BD9-81ED-4DB2-BD59-A6C34878D82A}">
                    <a16:rowId xmlns:a16="http://schemas.microsoft.com/office/drawing/2014/main" val="3357208683"/>
                  </a:ext>
                </a:extLst>
              </a:tr>
              <a:tr h="255403">
                <a:tc>
                  <a:txBody>
                    <a:bodyPr/>
                    <a:lstStyle/>
                    <a:p>
                      <a:pPr algn="l" fontAlgn="ctr"/>
                      <a:r>
                        <a:rPr lang="pt-BR" sz="1800" b="1" i="0" u="none" strike="noStrike">
                          <a:solidFill>
                            <a:srgbClr val="000000"/>
                          </a:solidFill>
                          <a:effectLst/>
                          <a:latin typeface="Calibri" panose="020F0502020204030204" pitchFamily="34" charset="0"/>
                        </a:rPr>
                        <a:t>2D Coordinates</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tcPr>
                </a:tc>
                <a:extLst>
                  <a:ext uri="{0D108BD9-81ED-4DB2-BD59-A6C34878D82A}">
                    <a16:rowId xmlns:a16="http://schemas.microsoft.com/office/drawing/2014/main" val="245353811"/>
                  </a:ext>
                </a:extLst>
              </a:tr>
              <a:tr h="255403">
                <a:tc>
                  <a:txBody>
                    <a:bodyPr/>
                    <a:lstStyle/>
                    <a:p>
                      <a:pPr algn="l" fontAlgn="ctr"/>
                      <a:r>
                        <a:rPr lang="pt-BR" sz="1800" b="1" i="0" u="none" strike="noStrike">
                          <a:solidFill>
                            <a:srgbClr val="000000"/>
                          </a:solidFill>
                          <a:effectLst/>
                          <a:latin typeface="Calibri" panose="020F0502020204030204" pitchFamily="34" charset="0"/>
                        </a:rPr>
                        <a:t>3D Coordinates</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solidFill>
                      <a:srgbClr val="FFE699"/>
                    </a:solidFill>
                  </a:tcPr>
                </a:tc>
                <a:extLst>
                  <a:ext uri="{0D108BD9-81ED-4DB2-BD59-A6C34878D82A}">
                    <a16:rowId xmlns:a16="http://schemas.microsoft.com/office/drawing/2014/main" val="2811709899"/>
                  </a:ext>
                </a:extLst>
              </a:tr>
              <a:tr h="510807">
                <a:tc>
                  <a:txBody>
                    <a:bodyPr/>
                    <a:lstStyle/>
                    <a:p>
                      <a:pPr algn="l" fontAlgn="ctr"/>
                      <a:r>
                        <a:rPr lang="pt-BR" sz="1800" b="1" i="0" u="none" strike="noStrike">
                          <a:solidFill>
                            <a:srgbClr val="000000"/>
                          </a:solidFill>
                          <a:effectLst/>
                          <a:latin typeface="Calibri" panose="020F0502020204030204" pitchFamily="34" charset="0"/>
                        </a:rPr>
                        <a:t>Multiple Coordinate Sets</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tcPr>
                </a:tc>
                <a:tc>
                  <a:txBody>
                    <a:bodyPr/>
                    <a:lstStyle/>
                    <a:p>
                      <a:pPr algn="l" fontAlgn="ctr"/>
                      <a:r>
                        <a:rPr lang="en-US" sz="1800" b="0" i="0" u="none" strike="noStrike">
                          <a:solidFill>
                            <a:srgbClr val="000000"/>
                          </a:solidFill>
                          <a:effectLst/>
                          <a:latin typeface="Calibri" panose="020F0502020204030204" pitchFamily="34" charset="0"/>
                        </a:rPr>
                        <a:t>✓ Supported (through MODEL/ENDMDL records)</a:t>
                      </a:r>
                    </a:p>
                  </a:txBody>
                  <a:tcPr marL="9525" marR="9525" marT="9525" marB="0" anchor="ctr">
                    <a:lnL>
                      <a:noFill/>
                    </a:lnL>
                    <a:lnR>
                      <a:noFill/>
                    </a:lnR>
                    <a:lnT>
                      <a:noFill/>
                    </a:lnT>
                    <a:lnB>
                      <a:noFill/>
                    </a:lnB>
                  </a:tcPr>
                </a:tc>
                <a:extLst>
                  <a:ext uri="{0D108BD9-81ED-4DB2-BD59-A6C34878D82A}">
                    <a16:rowId xmlns:a16="http://schemas.microsoft.com/office/drawing/2014/main" val="303489462"/>
                  </a:ext>
                </a:extLst>
              </a:tr>
              <a:tr h="510807">
                <a:tc>
                  <a:txBody>
                    <a:bodyPr/>
                    <a:lstStyle/>
                    <a:p>
                      <a:pPr algn="l" fontAlgn="ctr"/>
                      <a:r>
                        <a:rPr lang="pt-BR" sz="1800" b="1" i="0" u="none" strike="noStrike">
                          <a:solidFill>
                            <a:srgbClr val="000000"/>
                          </a:solidFill>
                          <a:effectLst/>
                          <a:latin typeface="Calibri" panose="020F0502020204030204" pitchFamily="34" charset="0"/>
                        </a:rPr>
                        <a:t>Additional Atom/Bond Properties</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 (occupancy, B-factor, etc.)</a:t>
                      </a:r>
                    </a:p>
                  </a:txBody>
                  <a:tcPr marL="9525" marR="9525" marT="9525" marB="0" anchor="ctr">
                    <a:lnL>
                      <a:noFill/>
                    </a:lnL>
                    <a:lnR>
                      <a:noFill/>
                    </a:lnR>
                    <a:lnT>
                      <a:noFill/>
                    </a:lnT>
                    <a:lnB>
                      <a:noFill/>
                    </a:lnB>
                    <a:solidFill>
                      <a:srgbClr val="FFE699"/>
                    </a:solidFill>
                  </a:tcPr>
                </a:tc>
                <a:extLst>
                  <a:ext uri="{0D108BD9-81ED-4DB2-BD59-A6C34878D82A}">
                    <a16:rowId xmlns:a16="http://schemas.microsoft.com/office/drawing/2014/main" val="1691620782"/>
                  </a:ext>
                </a:extLst>
              </a:tr>
              <a:tr h="510807">
                <a:tc>
                  <a:txBody>
                    <a:bodyPr/>
                    <a:lstStyle/>
                    <a:p>
                      <a:pPr algn="l" fontAlgn="ctr"/>
                      <a:r>
                        <a:rPr lang="fr-FR" sz="1800" b="1" i="0" u="none" strike="noStrike">
                          <a:solidFill>
                            <a:srgbClr val="000000"/>
                          </a:solidFill>
                          <a:effectLst/>
                          <a:latin typeface="Calibri" panose="020F0502020204030204" pitchFamily="34" charset="0"/>
                        </a:rPr>
                        <a:t>Complex Structures (e.g., macromolecules)</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Not Suitable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Suitable</a:t>
                      </a:r>
                    </a:p>
                  </a:txBody>
                  <a:tcPr marL="9525" marR="9525" marT="9525" marB="0" anchor="ctr">
                    <a:lnL>
                      <a:noFill/>
                    </a:lnL>
                    <a:lnR>
                      <a:noFill/>
                    </a:lnR>
                    <a:lnT>
                      <a:noFill/>
                    </a:lnT>
                    <a:lnB>
                      <a:noFill/>
                    </a:lnB>
                  </a:tcPr>
                </a:tc>
                <a:extLst>
                  <a:ext uri="{0D108BD9-81ED-4DB2-BD59-A6C34878D82A}">
                    <a16:rowId xmlns:a16="http://schemas.microsoft.com/office/drawing/2014/main" val="2544036101"/>
                  </a:ext>
                </a:extLst>
              </a:tr>
              <a:tr h="510807">
                <a:tc>
                  <a:txBody>
                    <a:bodyPr/>
                    <a:lstStyle/>
                    <a:p>
                      <a:pPr algn="l" fontAlgn="ctr"/>
                      <a:r>
                        <a:rPr lang="pt-BR" sz="1800" b="1" i="0" u="none" strike="noStrike">
                          <a:solidFill>
                            <a:srgbClr val="000000"/>
                          </a:solidFill>
                          <a:effectLst/>
                          <a:latin typeface="Calibri" panose="020F0502020204030204" pitchFamily="34" charset="0"/>
                        </a:rPr>
                        <a:t>Force Field Specific Information</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Supported (Sybyl Specific)</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Not Supported</a:t>
                      </a:r>
                    </a:p>
                  </a:txBody>
                  <a:tcPr marL="9525" marR="9525" marT="9525" marB="0" anchor="ctr">
                    <a:lnL>
                      <a:noFill/>
                    </a:lnL>
                    <a:lnR>
                      <a:noFill/>
                    </a:lnR>
                    <a:lnT>
                      <a:noFill/>
                    </a:lnT>
                    <a:lnB>
                      <a:noFill/>
                    </a:lnB>
                    <a:solidFill>
                      <a:srgbClr val="FFE699"/>
                    </a:solidFill>
                  </a:tcPr>
                </a:tc>
                <a:extLst>
                  <a:ext uri="{0D108BD9-81ED-4DB2-BD59-A6C34878D82A}">
                    <a16:rowId xmlns:a16="http://schemas.microsoft.com/office/drawing/2014/main" val="1572457359"/>
                  </a:ext>
                </a:extLst>
              </a:tr>
              <a:tr h="255403">
                <a:tc>
                  <a:txBody>
                    <a:bodyPr/>
                    <a:lstStyle/>
                    <a:p>
                      <a:pPr algn="l" fontAlgn="ctr"/>
                      <a:r>
                        <a:rPr lang="pt-BR" sz="1800" b="1" i="0" u="none" strike="noStrike">
                          <a:solidFill>
                            <a:srgbClr val="000000"/>
                          </a:solidFill>
                          <a:effectLst/>
                          <a:latin typeface="Calibri" panose="020F0502020204030204" pitchFamily="34" charset="0"/>
                        </a:rPr>
                        <a:t>Human-Readable</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Readable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Less Readable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Readable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Readable</a:t>
                      </a:r>
                    </a:p>
                  </a:txBody>
                  <a:tcPr marL="9525" marR="9525" marT="9525" marB="0" anchor="ctr">
                    <a:lnL>
                      <a:noFill/>
                    </a:lnL>
                    <a:lnR>
                      <a:noFill/>
                    </a:lnR>
                    <a:lnT>
                      <a:noFill/>
                    </a:lnT>
                    <a:lnB>
                      <a:noFill/>
                    </a:lnB>
                  </a:tcPr>
                </a:tc>
                <a:extLst>
                  <a:ext uri="{0D108BD9-81ED-4DB2-BD59-A6C34878D82A}">
                    <a16:rowId xmlns:a16="http://schemas.microsoft.com/office/drawing/2014/main" val="915283756"/>
                  </a:ext>
                </a:extLst>
              </a:tr>
              <a:tr h="255403">
                <a:tc>
                  <a:txBody>
                    <a:bodyPr/>
                    <a:lstStyle/>
                    <a:p>
                      <a:pPr algn="l" fontAlgn="ctr"/>
                      <a:r>
                        <a:rPr lang="pt-BR" sz="1800" b="1" i="0" u="none" strike="noStrike">
                          <a:solidFill>
                            <a:srgbClr val="000000"/>
                          </a:solidFill>
                          <a:effectLst/>
                          <a:latin typeface="Calibri" panose="020F0502020204030204" pitchFamily="34" charset="0"/>
                        </a:rPr>
                        <a:t>Software Support</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Widely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Moderately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Moderately Supported</a:t>
                      </a:r>
                    </a:p>
                  </a:txBody>
                  <a:tcPr marL="9525" marR="9525" marT="9525" marB="0" anchor="ctr">
                    <a:lnL>
                      <a:noFill/>
                    </a:lnL>
                    <a:lnR>
                      <a:noFill/>
                    </a:lnR>
                    <a:lnT>
                      <a:noFill/>
                    </a:lnT>
                    <a:lnB>
                      <a:noFill/>
                    </a:lnB>
                    <a:solidFill>
                      <a:srgbClr val="FFE699"/>
                    </a:solidFill>
                  </a:tcPr>
                </a:tc>
                <a:tc>
                  <a:txBody>
                    <a:bodyPr/>
                    <a:lstStyle/>
                    <a:p>
                      <a:pPr algn="l" fontAlgn="ctr"/>
                      <a:r>
                        <a:rPr lang="pt-BR" sz="1800" b="0" i="0" u="none" strike="noStrike">
                          <a:solidFill>
                            <a:srgbClr val="000000"/>
                          </a:solidFill>
                          <a:effectLst/>
                          <a:latin typeface="Calibri" panose="020F0502020204030204" pitchFamily="34" charset="0"/>
                        </a:rPr>
                        <a:t>✓ Widely Supported</a:t>
                      </a:r>
                    </a:p>
                  </a:txBody>
                  <a:tcPr marL="9525" marR="9525" marT="9525" marB="0" anchor="ctr">
                    <a:lnL>
                      <a:noFill/>
                    </a:lnL>
                    <a:lnR>
                      <a:noFill/>
                    </a:lnR>
                    <a:lnT>
                      <a:noFill/>
                    </a:lnT>
                    <a:lnB>
                      <a:noFill/>
                    </a:lnB>
                    <a:solidFill>
                      <a:srgbClr val="FFE699"/>
                    </a:solidFill>
                  </a:tcPr>
                </a:tc>
                <a:extLst>
                  <a:ext uri="{0D108BD9-81ED-4DB2-BD59-A6C34878D82A}">
                    <a16:rowId xmlns:a16="http://schemas.microsoft.com/office/drawing/2014/main" val="1483468564"/>
                  </a:ext>
                </a:extLst>
              </a:tr>
              <a:tr h="255403">
                <a:tc>
                  <a:txBody>
                    <a:bodyPr/>
                    <a:lstStyle/>
                    <a:p>
                      <a:pPr algn="l" fontAlgn="ctr"/>
                      <a:r>
                        <a:rPr lang="pt-BR" sz="1800" b="1" i="0" u="none" strike="noStrike">
                          <a:solidFill>
                            <a:srgbClr val="000000"/>
                          </a:solidFill>
                          <a:effectLst/>
                          <a:latin typeface="Calibri" panose="020F0502020204030204" pitchFamily="34" charset="0"/>
                        </a:rPr>
                        <a:t>Ease of Use</a:t>
                      </a:r>
                    </a:p>
                  </a:txBody>
                  <a:tcPr marL="9525" marR="9525" marT="9525" marB="0" anchor="ctr">
                    <a:lnL>
                      <a:noFill/>
                    </a:lnL>
                    <a:lnR>
                      <a:noFill/>
                    </a:lnR>
                    <a:lnT>
                      <a:noFill/>
                    </a:lnT>
                    <a:lnB>
                      <a:noFill/>
                    </a:lnB>
                    <a:solidFill>
                      <a:srgbClr val="9BC2E6"/>
                    </a:solidFill>
                  </a:tcPr>
                </a:tc>
                <a:tc>
                  <a:txBody>
                    <a:bodyPr/>
                    <a:lstStyle/>
                    <a:p>
                      <a:pPr algn="l" fontAlgn="ctr"/>
                      <a:r>
                        <a:rPr lang="pt-BR" sz="1800" b="0" i="0" u="none" strike="noStrike">
                          <a:solidFill>
                            <a:srgbClr val="000000"/>
                          </a:solidFill>
                          <a:effectLst/>
                          <a:latin typeface="Calibri" panose="020F0502020204030204" pitchFamily="34" charset="0"/>
                        </a:rPr>
                        <a:t>✓ Easy</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Moderate</a:t>
                      </a:r>
                    </a:p>
                  </a:txBody>
                  <a:tcPr marL="9525" marR="9525" marT="9525" marB="0" anchor="ctr">
                    <a:lnL>
                      <a:noFill/>
                    </a:lnL>
                    <a:lnR>
                      <a:noFill/>
                    </a:lnR>
                    <a:lnT>
                      <a:noFill/>
                    </a:lnT>
                    <a:lnB>
                      <a:noFill/>
                    </a:lnB>
                  </a:tcPr>
                </a:tc>
                <a:tc>
                  <a:txBody>
                    <a:bodyPr/>
                    <a:lstStyle/>
                    <a:p>
                      <a:pPr algn="l" fontAlgn="ctr"/>
                      <a:r>
                        <a:rPr lang="pt-BR" sz="1800" b="0" i="0" u="none" strike="noStrike">
                          <a:solidFill>
                            <a:srgbClr val="000000"/>
                          </a:solidFill>
                          <a:effectLst/>
                          <a:latin typeface="Calibri" panose="020F0502020204030204" pitchFamily="34" charset="0"/>
                        </a:rPr>
                        <a:t>✓ Moderate</a:t>
                      </a:r>
                    </a:p>
                  </a:txBody>
                  <a:tcPr marL="9525" marR="9525" marT="9525" marB="0" anchor="ctr">
                    <a:lnL>
                      <a:noFill/>
                    </a:lnL>
                    <a:lnR>
                      <a:noFill/>
                    </a:lnR>
                    <a:lnT>
                      <a:noFill/>
                    </a:lnT>
                    <a:lnB>
                      <a:noFill/>
                    </a:lnB>
                  </a:tcPr>
                </a:tc>
                <a:tc>
                  <a:txBody>
                    <a:bodyPr/>
                    <a:lstStyle/>
                    <a:p>
                      <a:pPr algn="l" fontAlgn="ctr"/>
                      <a:r>
                        <a:rPr lang="pt-BR" sz="1800" b="0" i="0" u="none" strike="noStrike" dirty="0">
                          <a:solidFill>
                            <a:srgbClr val="000000"/>
                          </a:solidFill>
                          <a:effectLst/>
                          <a:latin typeface="Calibri" panose="020F0502020204030204" pitchFamily="34" charset="0"/>
                        </a:rPr>
                        <a:t>✓ </a:t>
                      </a:r>
                      <a:r>
                        <a:rPr lang="pt-BR" sz="1800" b="0" i="0" u="none" strike="noStrike" dirty="0" err="1">
                          <a:solidFill>
                            <a:srgbClr val="000000"/>
                          </a:solidFill>
                          <a:effectLst/>
                          <a:latin typeface="Calibri" panose="020F0502020204030204" pitchFamily="34" charset="0"/>
                        </a:rPr>
                        <a:t>Moderate</a:t>
                      </a:r>
                      <a:endParaRPr lang="pt-BR" sz="18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4132147432"/>
                  </a:ext>
                </a:extLst>
              </a:tr>
            </a:tbl>
          </a:graphicData>
        </a:graphic>
      </p:graphicFrame>
      <p:sp>
        <p:nvSpPr>
          <p:cNvPr id="2" name="Slide Number Placeholder 1">
            <a:extLst>
              <a:ext uri="{FF2B5EF4-FFF2-40B4-BE49-F238E27FC236}">
                <a16:creationId xmlns:a16="http://schemas.microsoft.com/office/drawing/2014/main" id="{B594AE27-B67F-96A1-7E60-96063F5C988C}"/>
              </a:ext>
            </a:extLst>
          </p:cNvPr>
          <p:cNvSpPr>
            <a:spLocks noGrp="1"/>
          </p:cNvSpPr>
          <p:nvPr>
            <p:ph type="sldNum" sz="quarter" idx="12"/>
          </p:nvPr>
        </p:nvSpPr>
        <p:spPr/>
        <p:txBody>
          <a:bodyPr/>
          <a:lstStyle/>
          <a:p>
            <a:fld id="{2EEF9993-BA4F-46C9-846A-E5AA11122F69}" type="slidenum">
              <a:rPr lang="pt-BR" smtClean="0"/>
              <a:t>22</a:t>
            </a:fld>
            <a:endParaRPr lang="pt-BR"/>
          </a:p>
        </p:txBody>
      </p:sp>
    </p:spTree>
    <p:extLst>
      <p:ext uri="{BB962C8B-B14F-4D97-AF65-F5344CB8AC3E}">
        <p14:creationId xmlns:p14="http://schemas.microsoft.com/office/powerpoint/2010/main" val="127777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8BF8-B208-37F7-3C5E-B69206A29A9D}"/>
              </a:ext>
            </a:extLst>
          </p:cNvPr>
          <p:cNvSpPr>
            <a:spLocks noGrp="1"/>
          </p:cNvSpPr>
          <p:nvPr>
            <p:ph type="title"/>
          </p:nvPr>
        </p:nvSpPr>
        <p:spPr/>
        <p:txBody>
          <a:bodyPr/>
          <a:lstStyle/>
          <a:p>
            <a:r>
              <a:rPr lang="en-US" dirty="0"/>
              <a:t>MDL Mol format</a:t>
            </a:r>
            <a:endParaRPr lang="pt-BR" dirty="0"/>
          </a:p>
        </p:txBody>
      </p:sp>
      <p:sp>
        <p:nvSpPr>
          <p:cNvPr id="4" name="TextBox 3">
            <a:extLst>
              <a:ext uri="{FF2B5EF4-FFF2-40B4-BE49-F238E27FC236}">
                <a16:creationId xmlns:a16="http://schemas.microsoft.com/office/drawing/2014/main" id="{5AE378F1-09CF-D34B-68B9-E4E42156E974}"/>
              </a:ext>
            </a:extLst>
          </p:cNvPr>
          <p:cNvSpPr txBox="1"/>
          <p:nvPr/>
        </p:nvSpPr>
        <p:spPr>
          <a:xfrm>
            <a:off x="1038874" y="4601250"/>
            <a:ext cx="1447800" cy="369332"/>
          </a:xfrm>
          <a:prstGeom prst="rect">
            <a:avLst/>
          </a:prstGeom>
          <a:noFill/>
        </p:spPr>
        <p:txBody>
          <a:bodyPr wrap="square">
            <a:spAutoFit/>
          </a:bodyPr>
          <a:lstStyle/>
          <a:p>
            <a:r>
              <a:rPr lang="pt-BR" dirty="0"/>
              <a:t>L‐</a:t>
            </a:r>
            <a:r>
              <a:rPr lang="pt-BR" dirty="0" err="1"/>
              <a:t>alaninate</a:t>
            </a:r>
            <a:endParaRPr lang="pt-BR" dirty="0"/>
          </a:p>
        </p:txBody>
      </p:sp>
      <p:pic>
        <p:nvPicPr>
          <p:cNvPr id="8" name="Picture 7">
            <a:extLst>
              <a:ext uri="{FF2B5EF4-FFF2-40B4-BE49-F238E27FC236}">
                <a16:creationId xmlns:a16="http://schemas.microsoft.com/office/drawing/2014/main" id="{B578BC4C-A8B5-A021-7EA3-F9D4FD15082A}"/>
              </a:ext>
            </a:extLst>
          </p:cNvPr>
          <p:cNvPicPr>
            <a:picLocks noChangeAspect="1"/>
          </p:cNvPicPr>
          <p:nvPr/>
        </p:nvPicPr>
        <p:blipFill>
          <a:blip r:embed="rId2"/>
          <a:stretch>
            <a:fillRect/>
          </a:stretch>
        </p:blipFill>
        <p:spPr>
          <a:xfrm>
            <a:off x="505691" y="2379225"/>
            <a:ext cx="2514167" cy="2099550"/>
          </a:xfrm>
          <a:prstGeom prst="rect">
            <a:avLst/>
          </a:prstGeom>
        </p:spPr>
      </p:pic>
      <p:sp>
        <p:nvSpPr>
          <p:cNvPr id="10" name="TextBox 9">
            <a:extLst>
              <a:ext uri="{FF2B5EF4-FFF2-40B4-BE49-F238E27FC236}">
                <a16:creationId xmlns:a16="http://schemas.microsoft.com/office/drawing/2014/main" id="{36DF5992-7296-ACF5-4EEA-08A1F85B1330}"/>
              </a:ext>
            </a:extLst>
          </p:cNvPr>
          <p:cNvSpPr txBox="1"/>
          <p:nvPr/>
        </p:nvSpPr>
        <p:spPr>
          <a:xfrm>
            <a:off x="6816436" y="306566"/>
            <a:ext cx="4059382" cy="6186309"/>
          </a:xfrm>
          <a:prstGeom prst="rect">
            <a:avLst/>
          </a:prstGeom>
          <a:noFill/>
        </p:spPr>
        <p:txBody>
          <a:bodyPr wrap="square">
            <a:spAutoFit/>
          </a:bodyPr>
          <a:lstStyle/>
          <a:p>
            <a:r>
              <a:rPr lang="en-US" dirty="0"/>
              <a:t> Mrv2310 08232311192D          </a:t>
            </a:r>
          </a:p>
          <a:p>
            <a:endParaRPr lang="en-US" dirty="0"/>
          </a:p>
          <a:p>
            <a:r>
              <a:rPr lang="en-US" dirty="0"/>
              <a:t>  0  0  0     0  0            999 </a:t>
            </a:r>
            <a:r>
              <a:rPr lang="en-US" b="1" u="sng" dirty="0">
                <a:solidFill>
                  <a:srgbClr val="FF0000"/>
                </a:solidFill>
              </a:rPr>
              <a:t>V3000</a:t>
            </a:r>
          </a:p>
          <a:p>
            <a:r>
              <a:rPr lang="en-US" dirty="0"/>
              <a:t>M  V30 BEGIN CTAB</a:t>
            </a:r>
          </a:p>
          <a:p>
            <a:r>
              <a:rPr lang="en-US" dirty="0"/>
              <a:t>M  V30 COUNTS 6 5 0 0 1</a:t>
            </a:r>
          </a:p>
          <a:p>
            <a:r>
              <a:rPr lang="en-US" dirty="0"/>
              <a:t>M  V30 BEGIN ATOM</a:t>
            </a:r>
          </a:p>
          <a:p>
            <a:r>
              <a:rPr lang="en-US" dirty="0"/>
              <a:t>M  V30 1 N -3.1395 -0.3241 0 0</a:t>
            </a:r>
          </a:p>
          <a:p>
            <a:r>
              <a:rPr lang="en-US" dirty="0"/>
              <a:t>M  V30 2 C -1.8058 0.4459 0 0 </a:t>
            </a:r>
            <a:r>
              <a:rPr lang="en-US" b="1" u="sng" dirty="0">
                <a:solidFill>
                  <a:srgbClr val="FF0000"/>
                </a:solidFill>
              </a:rPr>
              <a:t>CFG=2</a:t>
            </a:r>
          </a:p>
          <a:p>
            <a:r>
              <a:rPr lang="en-US" dirty="0"/>
              <a:t>M  V30 3 C -0.4721 -0.3241 0 0</a:t>
            </a:r>
          </a:p>
          <a:p>
            <a:r>
              <a:rPr lang="en-US" dirty="0"/>
              <a:t>M  V30 4 O 0.8616 0.4459 0 0 </a:t>
            </a:r>
            <a:r>
              <a:rPr lang="en-US" b="1" u="sng" dirty="0">
                <a:solidFill>
                  <a:srgbClr val="FF0000"/>
                </a:solidFill>
              </a:rPr>
              <a:t>CHG=-1</a:t>
            </a:r>
          </a:p>
          <a:p>
            <a:r>
              <a:rPr lang="en-US" dirty="0"/>
              <a:t>M  V30 5 O -0.4721 -1.8641 0 0</a:t>
            </a:r>
          </a:p>
          <a:p>
            <a:r>
              <a:rPr lang="en-US" dirty="0"/>
              <a:t>M  V30 6 C -1.8058 1.9859 0 0</a:t>
            </a:r>
          </a:p>
          <a:p>
            <a:r>
              <a:rPr lang="en-US" dirty="0"/>
              <a:t>M  V30 END ATOM</a:t>
            </a:r>
          </a:p>
          <a:p>
            <a:r>
              <a:rPr lang="en-US" dirty="0"/>
              <a:t>M  V30 BEGIN BOND</a:t>
            </a:r>
          </a:p>
          <a:p>
            <a:r>
              <a:rPr lang="en-US" dirty="0"/>
              <a:t>M  V30 1 1 2 1 </a:t>
            </a:r>
            <a:r>
              <a:rPr lang="en-US" b="1" u="sng" dirty="0">
                <a:solidFill>
                  <a:srgbClr val="FF0000"/>
                </a:solidFill>
              </a:rPr>
              <a:t>CFG=1</a:t>
            </a:r>
          </a:p>
          <a:p>
            <a:r>
              <a:rPr lang="en-US" dirty="0"/>
              <a:t>M  V30 2 1 2 3</a:t>
            </a:r>
          </a:p>
          <a:p>
            <a:r>
              <a:rPr lang="en-US" dirty="0"/>
              <a:t>M  V30 3 1 3 4</a:t>
            </a:r>
          </a:p>
          <a:p>
            <a:r>
              <a:rPr lang="en-US" dirty="0"/>
              <a:t>M  V30 4 2 3 5</a:t>
            </a:r>
          </a:p>
          <a:p>
            <a:r>
              <a:rPr lang="en-US" dirty="0"/>
              <a:t>M  V30 5 1 2 6</a:t>
            </a:r>
          </a:p>
          <a:p>
            <a:r>
              <a:rPr lang="en-US" dirty="0"/>
              <a:t>M  V30 END BOND</a:t>
            </a:r>
          </a:p>
          <a:p>
            <a:r>
              <a:rPr lang="en-US" dirty="0"/>
              <a:t>M  V30 END CTAB</a:t>
            </a:r>
          </a:p>
          <a:p>
            <a:r>
              <a:rPr lang="en-US" dirty="0"/>
              <a:t>M  END</a:t>
            </a:r>
            <a:endParaRPr lang="pt-BR" dirty="0"/>
          </a:p>
        </p:txBody>
      </p:sp>
      <p:sp>
        <p:nvSpPr>
          <p:cNvPr id="3" name="Rectangle: Rounded Corners 2">
            <a:extLst>
              <a:ext uri="{FF2B5EF4-FFF2-40B4-BE49-F238E27FC236}">
                <a16:creationId xmlns:a16="http://schemas.microsoft.com/office/drawing/2014/main" id="{9F932D80-F60E-C6AA-CC59-A7A0C760192A}"/>
              </a:ext>
            </a:extLst>
          </p:cNvPr>
          <p:cNvSpPr/>
          <p:nvPr/>
        </p:nvSpPr>
        <p:spPr>
          <a:xfrm>
            <a:off x="3400966" y="2017421"/>
            <a:ext cx="3089564" cy="10497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Not as easy to read, but packs relevant chemical information</a:t>
            </a:r>
            <a:endParaRPr lang="pt-BR" dirty="0"/>
          </a:p>
        </p:txBody>
      </p:sp>
      <p:sp>
        <p:nvSpPr>
          <p:cNvPr id="5" name="Rectangle: Rounded Corners 4">
            <a:extLst>
              <a:ext uri="{FF2B5EF4-FFF2-40B4-BE49-F238E27FC236}">
                <a16:creationId xmlns:a16="http://schemas.microsoft.com/office/drawing/2014/main" id="{00449284-EBF6-B693-DA48-D476E5091EAD}"/>
              </a:ext>
            </a:extLst>
          </p:cNvPr>
          <p:cNvSpPr/>
          <p:nvPr/>
        </p:nvSpPr>
        <p:spPr>
          <a:xfrm>
            <a:off x="3345764" y="3189671"/>
            <a:ext cx="3089564" cy="10497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Easy to feed to preprocessing libraries</a:t>
            </a:r>
            <a:endParaRPr lang="pt-BR" dirty="0"/>
          </a:p>
        </p:txBody>
      </p:sp>
      <p:pic>
        <p:nvPicPr>
          <p:cNvPr id="2050" name="Picture 2" descr="Generating 2D SVG Images of MOL Files using RDKit Transparent ...">
            <a:extLst>
              <a:ext uri="{FF2B5EF4-FFF2-40B4-BE49-F238E27FC236}">
                <a16:creationId xmlns:a16="http://schemas.microsoft.com/office/drawing/2014/main" id="{929AC680-AB0E-B3A2-E2D4-8194C276C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148" y="4361921"/>
            <a:ext cx="1219200" cy="1247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11A65B3-64F3-4D07-22A4-201159A5FF34}"/>
              </a:ext>
            </a:extLst>
          </p:cNvPr>
          <p:cNvSpPr>
            <a:spLocks noGrp="1"/>
          </p:cNvSpPr>
          <p:nvPr>
            <p:ph type="sldNum" sz="quarter" idx="12"/>
          </p:nvPr>
        </p:nvSpPr>
        <p:spPr/>
        <p:txBody>
          <a:bodyPr/>
          <a:lstStyle/>
          <a:p>
            <a:fld id="{2EEF9993-BA4F-46C9-846A-E5AA11122F69}" type="slidenum">
              <a:rPr lang="pt-BR" smtClean="0"/>
              <a:t>23</a:t>
            </a:fld>
            <a:endParaRPr lang="pt-BR"/>
          </a:p>
        </p:txBody>
      </p:sp>
    </p:spTree>
    <p:extLst>
      <p:ext uri="{BB962C8B-B14F-4D97-AF65-F5344CB8AC3E}">
        <p14:creationId xmlns:p14="http://schemas.microsoft.com/office/powerpoint/2010/main" val="30956937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24</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20224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AD9D-713F-F452-AC7A-B40EF94C1B60}"/>
              </a:ext>
            </a:extLst>
          </p:cNvPr>
          <p:cNvSpPr>
            <a:spLocks noGrp="1"/>
          </p:cNvSpPr>
          <p:nvPr>
            <p:ph type="title"/>
          </p:nvPr>
        </p:nvSpPr>
        <p:spPr>
          <a:xfrm>
            <a:off x="831850" y="3429000"/>
            <a:ext cx="10515600" cy="1133475"/>
          </a:xfrm>
        </p:spPr>
        <p:txBody>
          <a:bodyPr/>
          <a:lstStyle/>
          <a:p>
            <a:pPr algn="ctr"/>
            <a:r>
              <a:rPr lang="en-US" u="sng" dirty="0"/>
              <a:t>Molecular fingerprints</a:t>
            </a:r>
            <a:endParaRPr lang="pt-BR" u="sng" dirty="0"/>
          </a:p>
        </p:txBody>
      </p:sp>
      <p:sp>
        <p:nvSpPr>
          <p:cNvPr id="4" name="Text Placeholder 3">
            <a:extLst>
              <a:ext uri="{FF2B5EF4-FFF2-40B4-BE49-F238E27FC236}">
                <a16:creationId xmlns:a16="http://schemas.microsoft.com/office/drawing/2014/main" id="{4587118F-9336-7D24-8723-FC066C0A8F72}"/>
              </a:ext>
            </a:extLst>
          </p:cNvPr>
          <p:cNvSpPr>
            <a:spLocks noGrp="1"/>
          </p:cNvSpPr>
          <p:nvPr>
            <p:ph type="body" idx="1"/>
          </p:nvPr>
        </p:nvSpPr>
        <p:spPr/>
        <p:txBody>
          <a:bodyPr/>
          <a:lstStyle/>
          <a:p>
            <a:endParaRPr lang="pt-BR"/>
          </a:p>
        </p:txBody>
      </p:sp>
      <p:pic>
        <p:nvPicPr>
          <p:cNvPr id="1026" name="Picture 2" descr="create a molecular fingerprint. white background. cartoon drawing">
            <a:extLst>
              <a:ext uri="{FF2B5EF4-FFF2-40B4-BE49-F238E27FC236}">
                <a16:creationId xmlns:a16="http://schemas.microsoft.com/office/drawing/2014/main" id="{69738FE7-B414-23F9-820A-DB02C56D5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8100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3CD2461-DFAA-EBAB-ECB9-0FC3CC5858CA}"/>
              </a:ext>
            </a:extLst>
          </p:cNvPr>
          <p:cNvSpPr>
            <a:spLocks noGrp="1"/>
          </p:cNvSpPr>
          <p:nvPr>
            <p:ph type="sldNum" sz="quarter" idx="12"/>
          </p:nvPr>
        </p:nvSpPr>
        <p:spPr/>
        <p:txBody>
          <a:bodyPr/>
          <a:lstStyle/>
          <a:p>
            <a:fld id="{2EEF9993-BA4F-46C9-846A-E5AA11122F69}" type="slidenum">
              <a:rPr lang="pt-BR" smtClean="0"/>
              <a:t>25</a:t>
            </a:fld>
            <a:endParaRPr lang="pt-BR"/>
          </a:p>
        </p:txBody>
      </p:sp>
    </p:spTree>
    <p:extLst>
      <p:ext uri="{BB962C8B-B14F-4D97-AF65-F5344CB8AC3E}">
        <p14:creationId xmlns:p14="http://schemas.microsoft.com/office/powerpoint/2010/main" val="218905319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BE4B66-16A3-815D-4922-8B2CC59C7E74}"/>
              </a:ext>
            </a:extLst>
          </p:cNvPr>
          <p:cNvSpPr txBox="1"/>
          <p:nvPr/>
        </p:nvSpPr>
        <p:spPr>
          <a:xfrm>
            <a:off x="678873" y="1138627"/>
            <a:ext cx="10834255" cy="830997"/>
          </a:xfrm>
          <a:prstGeom prst="rect">
            <a:avLst/>
          </a:prstGeom>
          <a:noFill/>
        </p:spPr>
        <p:txBody>
          <a:bodyPr wrap="square">
            <a:spAutoFit/>
          </a:bodyPr>
          <a:lstStyle/>
          <a:p>
            <a:pPr marL="342900" indent="-342900">
              <a:buFont typeface="Arial" panose="020B0604020202020204" pitchFamily="34" charset="0"/>
              <a:buChar char="•"/>
            </a:pPr>
            <a:r>
              <a:rPr lang="en-US" sz="2400" dirty="0"/>
              <a:t>Molecular fingerprints are compact representations of molecular structures, typically in the form of binary strings (bit vectors) or count vectors. </a:t>
            </a:r>
            <a:endParaRPr lang="pt-BR" sz="2400" dirty="0"/>
          </a:p>
        </p:txBody>
      </p:sp>
      <p:sp>
        <p:nvSpPr>
          <p:cNvPr id="9" name="TextBox 8">
            <a:extLst>
              <a:ext uri="{FF2B5EF4-FFF2-40B4-BE49-F238E27FC236}">
                <a16:creationId xmlns:a16="http://schemas.microsoft.com/office/drawing/2014/main" id="{1DBEA798-0BD0-352A-95DD-940DD919B52C}"/>
              </a:ext>
            </a:extLst>
          </p:cNvPr>
          <p:cNvSpPr txBox="1"/>
          <p:nvPr/>
        </p:nvSpPr>
        <p:spPr>
          <a:xfrm>
            <a:off x="678872" y="2219281"/>
            <a:ext cx="10834255" cy="830997"/>
          </a:xfrm>
          <a:prstGeom prst="rect">
            <a:avLst/>
          </a:prstGeom>
          <a:noFill/>
        </p:spPr>
        <p:txBody>
          <a:bodyPr wrap="square">
            <a:spAutoFit/>
          </a:bodyPr>
          <a:lstStyle/>
          <a:p>
            <a:pPr marL="342900" indent="-342900">
              <a:buFont typeface="Arial" panose="020B0604020202020204" pitchFamily="34" charset="0"/>
              <a:buChar char="•"/>
            </a:pPr>
            <a:r>
              <a:rPr lang="en-US" sz="2400" dirty="0"/>
              <a:t>Each bit or count in the fingerprint represents the presence, absence, or frequency of a particular substructure, property, or pattern in the molecule.</a:t>
            </a:r>
            <a:endParaRPr lang="pt-BR" sz="2400" dirty="0"/>
          </a:p>
        </p:txBody>
      </p:sp>
      <p:pic>
        <p:nvPicPr>
          <p:cNvPr id="10" name="Picture 2" descr="create a molecular fingerprint. white background. cartoon drawing">
            <a:extLst>
              <a:ext uri="{FF2B5EF4-FFF2-40B4-BE49-F238E27FC236}">
                <a16:creationId xmlns:a16="http://schemas.microsoft.com/office/drawing/2014/main" id="{C6178F16-8A55-0C58-9E96-1F5D8B558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516" y="3299935"/>
            <a:ext cx="2654965" cy="265496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DBAB7A67-D485-AD93-37C9-153D3A254670}"/>
              </a:ext>
            </a:extLst>
          </p:cNvPr>
          <p:cNvSpPr>
            <a:spLocks noGrp="1"/>
          </p:cNvSpPr>
          <p:nvPr>
            <p:ph type="sldNum" sz="quarter" idx="12"/>
          </p:nvPr>
        </p:nvSpPr>
        <p:spPr/>
        <p:txBody>
          <a:bodyPr/>
          <a:lstStyle/>
          <a:p>
            <a:fld id="{2EEF9993-BA4F-46C9-846A-E5AA11122F69}" type="slidenum">
              <a:rPr lang="pt-BR" smtClean="0"/>
              <a:t>26</a:t>
            </a:fld>
            <a:endParaRPr lang="pt-BR"/>
          </a:p>
        </p:txBody>
      </p:sp>
    </p:spTree>
    <p:extLst>
      <p:ext uri="{BB962C8B-B14F-4D97-AF65-F5344CB8AC3E}">
        <p14:creationId xmlns:p14="http://schemas.microsoft.com/office/powerpoint/2010/main" val="4022457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4E99-B3E4-AD29-1FB8-71C597104D69}"/>
              </a:ext>
            </a:extLst>
          </p:cNvPr>
          <p:cNvSpPr>
            <a:spLocks noGrp="1"/>
          </p:cNvSpPr>
          <p:nvPr>
            <p:ph type="title"/>
          </p:nvPr>
        </p:nvSpPr>
        <p:spPr/>
        <p:txBody>
          <a:bodyPr/>
          <a:lstStyle/>
          <a:p>
            <a:r>
              <a:rPr lang="pt-BR" dirty="0"/>
              <a:t>MACCS (Molecular </a:t>
            </a:r>
            <a:r>
              <a:rPr lang="pt-BR" dirty="0" err="1"/>
              <a:t>ACCess</a:t>
            </a:r>
            <a:r>
              <a:rPr lang="pt-BR" dirty="0"/>
              <a:t> System)</a:t>
            </a:r>
          </a:p>
        </p:txBody>
      </p:sp>
      <p:sp>
        <p:nvSpPr>
          <p:cNvPr id="4" name="TextBox 3">
            <a:extLst>
              <a:ext uri="{FF2B5EF4-FFF2-40B4-BE49-F238E27FC236}">
                <a16:creationId xmlns:a16="http://schemas.microsoft.com/office/drawing/2014/main" id="{0D1AE20D-812D-E8A7-4C76-5D6A615A69F1}"/>
              </a:ext>
            </a:extLst>
          </p:cNvPr>
          <p:cNvSpPr txBox="1"/>
          <p:nvPr/>
        </p:nvSpPr>
        <p:spPr>
          <a:xfrm>
            <a:off x="429490" y="1997839"/>
            <a:ext cx="11055928" cy="2862322"/>
          </a:xfrm>
          <a:prstGeom prst="rect">
            <a:avLst/>
          </a:prstGeom>
          <a:noFill/>
        </p:spPr>
        <p:txBody>
          <a:bodyPr wrap="square">
            <a:spAutoFit/>
          </a:bodyPr>
          <a:lstStyle/>
          <a:p>
            <a:pPr marL="285750" indent="-285750">
              <a:buFont typeface="Arial" panose="020B0604020202020204" pitchFamily="34" charset="0"/>
              <a:buChar char="•"/>
            </a:pPr>
            <a:r>
              <a:rPr lang="en-US" b="1" dirty="0"/>
              <a:t>Binary Representation:</a:t>
            </a:r>
            <a:r>
              <a:rPr lang="en-US" dirty="0"/>
              <a:t> MACCS keys are typically represented as a binary bit-vector of length 166. Each bit in the vector corresponds to one of the predefined substructures. If a particular substructure is present in the molecule, the corresponding bit is set to 1; otherwise, it is set to 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Substructure-Based:</a:t>
            </a:r>
            <a:r>
              <a:rPr lang="en-US" dirty="0"/>
              <a:t> Unlike some fingerprints that are based on hashing algorithms (like ECFP), MACCS keys are directly derived from a predefined list of substructures. This means that each bit in the MACCS key has a specific, interpretable meaning.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Empirical Design:</a:t>
            </a:r>
            <a:r>
              <a:rPr lang="en-US" dirty="0"/>
              <a:t> The MACCS key set was designed empirically, based on the experience of chemists and the kinds of substructures they found to be important for differentiating molecules and predicting their properties.</a:t>
            </a:r>
          </a:p>
        </p:txBody>
      </p:sp>
      <p:sp>
        <p:nvSpPr>
          <p:cNvPr id="5" name="Slide Number Placeholder 4">
            <a:extLst>
              <a:ext uri="{FF2B5EF4-FFF2-40B4-BE49-F238E27FC236}">
                <a16:creationId xmlns:a16="http://schemas.microsoft.com/office/drawing/2014/main" id="{C89F773D-F49D-C693-5128-F74B776A702A}"/>
              </a:ext>
            </a:extLst>
          </p:cNvPr>
          <p:cNvSpPr>
            <a:spLocks noGrp="1"/>
          </p:cNvSpPr>
          <p:nvPr>
            <p:ph type="sldNum" sz="quarter" idx="12"/>
          </p:nvPr>
        </p:nvSpPr>
        <p:spPr/>
        <p:txBody>
          <a:bodyPr/>
          <a:lstStyle/>
          <a:p>
            <a:fld id="{2EEF9993-BA4F-46C9-846A-E5AA11122F69}" type="slidenum">
              <a:rPr lang="pt-BR" smtClean="0"/>
              <a:t>27</a:t>
            </a:fld>
            <a:endParaRPr lang="pt-BR"/>
          </a:p>
        </p:txBody>
      </p:sp>
      <p:sp>
        <p:nvSpPr>
          <p:cNvPr id="6" name="TextBox 5">
            <a:extLst>
              <a:ext uri="{FF2B5EF4-FFF2-40B4-BE49-F238E27FC236}">
                <a16:creationId xmlns:a16="http://schemas.microsoft.com/office/drawing/2014/main" id="{9F7028D6-0422-5E46-55F0-1AE3C8721506}"/>
              </a:ext>
            </a:extLst>
          </p:cNvPr>
          <p:cNvSpPr txBox="1"/>
          <p:nvPr/>
        </p:nvSpPr>
        <p:spPr>
          <a:xfrm>
            <a:off x="429490" y="5724297"/>
            <a:ext cx="6096000" cy="369332"/>
          </a:xfrm>
          <a:prstGeom prst="rect">
            <a:avLst/>
          </a:prstGeom>
          <a:noFill/>
        </p:spPr>
        <p:txBody>
          <a:bodyPr wrap="square">
            <a:spAutoFit/>
          </a:bodyPr>
          <a:lstStyle/>
          <a:p>
            <a:r>
              <a:rPr lang="pt-BR" dirty="0"/>
              <a:t>D. J. </a:t>
            </a:r>
            <a:r>
              <a:rPr lang="pt-BR" dirty="0" err="1"/>
              <a:t>Polton</a:t>
            </a:r>
            <a:r>
              <a:rPr lang="pt-BR" dirty="0"/>
              <a:t>, </a:t>
            </a:r>
            <a:r>
              <a:rPr lang="pt-BR" i="1" dirty="0"/>
              <a:t>Online Rev.</a:t>
            </a:r>
            <a:r>
              <a:rPr lang="pt-BR" dirty="0"/>
              <a:t>, 1982, </a:t>
            </a:r>
            <a:r>
              <a:rPr lang="pt-BR" b="1" dirty="0"/>
              <a:t>Volume 6</a:t>
            </a:r>
            <a:r>
              <a:rPr lang="pt-BR" dirty="0"/>
              <a:t>, 235–242. </a:t>
            </a:r>
          </a:p>
        </p:txBody>
      </p:sp>
    </p:spTree>
    <p:extLst>
      <p:ext uri="{BB962C8B-B14F-4D97-AF65-F5344CB8AC3E}">
        <p14:creationId xmlns:p14="http://schemas.microsoft.com/office/powerpoint/2010/main" val="195383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28</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13370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4E99-B3E4-AD29-1FB8-71C597104D69}"/>
              </a:ext>
            </a:extLst>
          </p:cNvPr>
          <p:cNvSpPr>
            <a:spLocks noGrp="1"/>
          </p:cNvSpPr>
          <p:nvPr>
            <p:ph type="title"/>
          </p:nvPr>
        </p:nvSpPr>
        <p:spPr/>
        <p:txBody>
          <a:bodyPr/>
          <a:lstStyle/>
          <a:p>
            <a:r>
              <a:rPr lang="pt-BR" dirty="0"/>
              <a:t>Morgan </a:t>
            </a:r>
          </a:p>
        </p:txBody>
      </p:sp>
      <p:sp>
        <p:nvSpPr>
          <p:cNvPr id="4" name="TextBox 3">
            <a:extLst>
              <a:ext uri="{FF2B5EF4-FFF2-40B4-BE49-F238E27FC236}">
                <a16:creationId xmlns:a16="http://schemas.microsoft.com/office/drawing/2014/main" id="{0D1AE20D-812D-E8A7-4C76-5D6A615A69F1}"/>
              </a:ext>
            </a:extLst>
          </p:cNvPr>
          <p:cNvSpPr txBox="1"/>
          <p:nvPr/>
        </p:nvSpPr>
        <p:spPr>
          <a:xfrm>
            <a:off x="568036" y="1690688"/>
            <a:ext cx="11055928" cy="923330"/>
          </a:xfrm>
          <a:prstGeom prst="rect">
            <a:avLst/>
          </a:prstGeom>
          <a:noFill/>
        </p:spPr>
        <p:txBody>
          <a:bodyPr wrap="square">
            <a:spAutoFit/>
          </a:bodyPr>
          <a:lstStyle/>
          <a:p>
            <a:pPr marL="285750" indent="-285750">
              <a:buFont typeface="Arial" panose="020B0604020202020204" pitchFamily="34" charset="0"/>
              <a:buChar char="•"/>
            </a:pPr>
            <a:r>
              <a:rPr lang="en-US" dirty="0"/>
              <a:t> a circular fingerprint used in cheminformatics to represent the structure of a molecule. It captures the local environment of each atom in the molecule, encoding it as a hash. These local environments are generated through an iterative "neighborhood expansion" process.</a:t>
            </a:r>
          </a:p>
        </p:txBody>
      </p:sp>
      <p:sp>
        <p:nvSpPr>
          <p:cNvPr id="5" name="Slide Number Placeholder 4">
            <a:extLst>
              <a:ext uri="{FF2B5EF4-FFF2-40B4-BE49-F238E27FC236}">
                <a16:creationId xmlns:a16="http://schemas.microsoft.com/office/drawing/2014/main" id="{C89F773D-F49D-C693-5128-F74B776A702A}"/>
              </a:ext>
            </a:extLst>
          </p:cNvPr>
          <p:cNvSpPr>
            <a:spLocks noGrp="1"/>
          </p:cNvSpPr>
          <p:nvPr>
            <p:ph type="sldNum" sz="quarter" idx="12"/>
          </p:nvPr>
        </p:nvSpPr>
        <p:spPr/>
        <p:txBody>
          <a:bodyPr/>
          <a:lstStyle/>
          <a:p>
            <a:fld id="{2EEF9993-BA4F-46C9-846A-E5AA11122F69}" type="slidenum">
              <a:rPr lang="pt-BR" smtClean="0"/>
              <a:t>29</a:t>
            </a:fld>
            <a:endParaRPr lang="pt-BR"/>
          </a:p>
        </p:txBody>
      </p:sp>
      <p:pic>
        <p:nvPicPr>
          <p:cNvPr id="3" name="Picture 2">
            <a:extLst>
              <a:ext uri="{FF2B5EF4-FFF2-40B4-BE49-F238E27FC236}">
                <a16:creationId xmlns:a16="http://schemas.microsoft.com/office/drawing/2014/main" id="{65ED0F25-166F-2426-7BD5-86E427290252}"/>
              </a:ext>
            </a:extLst>
          </p:cNvPr>
          <p:cNvPicPr>
            <a:picLocks noChangeAspect="1"/>
          </p:cNvPicPr>
          <p:nvPr/>
        </p:nvPicPr>
        <p:blipFill>
          <a:blip r:embed="rId2"/>
          <a:stretch>
            <a:fillRect/>
          </a:stretch>
        </p:blipFill>
        <p:spPr>
          <a:xfrm>
            <a:off x="4490712" y="3016251"/>
            <a:ext cx="3210575" cy="2681112"/>
          </a:xfrm>
          <a:prstGeom prst="rect">
            <a:avLst/>
          </a:prstGeom>
        </p:spPr>
      </p:pic>
      <p:sp>
        <p:nvSpPr>
          <p:cNvPr id="6" name="Oval 5">
            <a:extLst>
              <a:ext uri="{FF2B5EF4-FFF2-40B4-BE49-F238E27FC236}">
                <a16:creationId xmlns:a16="http://schemas.microsoft.com/office/drawing/2014/main" id="{EDDE3AC5-0F70-85E2-63AB-7BF9945843A6}"/>
              </a:ext>
            </a:extLst>
          </p:cNvPr>
          <p:cNvSpPr/>
          <p:nvPr/>
        </p:nvSpPr>
        <p:spPr>
          <a:xfrm>
            <a:off x="4421437" y="4022711"/>
            <a:ext cx="757110" cy="757110"/>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t-BR"/>
          </a:p>
        </p:txBody>
      </p:sp>
      <p:sp>
        <p:nvSpPr>
          <p:cNvPr id="7" name="Oval 6">
            <a:extLst>
              <a:ext uri="{FF2B5EF4-FFF2-40B4-BE49-F238E27FC236}">
                <a16:creationId xmlns:a16="http://schemas.microsoft.com/office/drawing/2014/main" id="{50B626C0-BD17-9F3B-06EA-EEB181C05305}"/>
              </a:ext>
            </a:extLst>
          </p:cNvPr>
          <p:cNvSpPr/>
          <p:nvPr/>
        </p:nvSpPr>
        <p:spPr>
          <a:xfrm>
            <a:off x="5247822" y="3584928"/>
            <a:ext cx="683365" cy="683365"/>
          </a:xfrm>
          <a:prstGeom prst="ellipse">
            <a:avLst/>
          </a:prstGeom>
          <a:solidFill>
            <a:srgbClr val="FFFF00">
              <a:alpha val="62000"/>
            </a:srgbClr>
          </a:solidFill>
          <a:ln>
            <a:solidFill>
              <a:srgbClr val="C0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8">
            <a:extLst>
              <a:ext uri="{FF2B5EF4-FFF2-40B4-BE49-F238E27FC236}">
                <a16:creationId xmlns:a16="http://schemas.microsoft.com/office/drawing/2014/main" id="{5707DB47-9F46-EEB8-F49F-67A56347D80C}"/>
              </a:ext>
            </a:extLst>
          </p:cNvPr>
          <p:cNvSpPr txBox="1"/>
          <p:nvPr/>
        </p:nvSpPr>
        <p:spPr>
          <a:xfrm>
            <a:off x="290944" y="5960758"/>
            <a:ext cx="6774873" cy="369332"/>
          </a:xfrm>
          <a:prstGeom prst="rect">
            <a:avLst/>
          </a:prstGeom>
          <a:noFill/>
        </p:spPr>
        <p:txBody>
          <a:bodyPr wrap="square">
            <a:spAutoFit/>
          </a:bodyPr>
          <a:lstStyle/>
          <a:p>
            <a:r>
              <a:rPr lang="en-US" dirty="0"/>
              <a:t>A. P. Bartók, R. Kondor and G. </a:t>
            </a:r>
            <a:r>
              <a:rPr lang="en-US" dirty="0" err="1"/>
              <a:t>Csányi</a:t>
            </a:r>
            <a:r>
              <a:rPr lang="en-US" dirty="0"/>
              <a:t>, </a:t>
            </a:r>
            <a:r>
              <a:rPr lang="en-US" i="1" dirty="0"/>
              <a:t>Phys. Rev. B</a:t>
            </a:r>
            <a:r>
              <a:rPr lang="en-US" dirty="0"/>
              <a:t>, 2013, </a:t>
            </a:r>
            <a:r>
              <a:rPr lang="en-US" b="1" dirty="0"/>
              <a:t>87</a:t>
            </a:r>
            <a:r>
              <a:rPr lang="en-US" dirty="0"/>
              <a:t>, 184115. </a:t>
            </a:r>
            <a:endParaRPr lang="pt-BR" dirty="0"/>
          </a:p>
        </p:txBody>
      </p:sp>
      <p:sp>
        <p:nvSpPr>
          <p:cNvPr id="10" name="TextBox 9">
            <a:extLst>
              <a:ext uri="{FF2B5EF4-FFF2-40B4-BE49-F238E27FC236}">
                <a16:creationId xmlns:a16="http://schemas.microsoft.com/office/drawing/2014/main" id="{DE5124F4-AECA-5EC0-A00E-E70086A624BF}"/>
              </a:ext>
            </a:extLst>
          </p:cNvPr>
          <p:cNvSpPr txBox="1"/>
          <p:nvPr/>
        </p:nvSpPr>
        <p:spPr>
          <a:xfrm>
            <a:off x="290944" y="5574172"/>
            <a:ext cx="6096000" cy="369332"/>
          </a:xfrm>
          <a:prstGeom prst="rect">
            <a:avLst/>
          </a:prstGeom>
          <a:noFill/>
        </p:spPr>
        <p:txBody>
          <a:bodyPr wrap="square">
            <a:spAutoFit/>
          </a:bodyPr>
          <a:lstStyle/>
          <a:p>
            <a:r>
              <a:rPr lang="pt-BR" dirty="0"/>
              <a:t>H. L. Morgan, </a:t>
            </a:r>
            <a:r>
              <a:rPr lang="pt-BR" i="1" dirty="0"/>
              <a:t>J. </a:t>
            </a:r>
            <a:r>
              <a:rPr lang="pt-BR" i="1" dirty="0" err="1"/>
              <a:t>Chem</a:t>
            </a:r>
            <a:r>
              <a:rPr lang="pt-BR" i="1" dirty="0"/>
              <a:t>. Doc.</a:t>
            </a:r>
            <a:r>
              <a:rPr lang="pt-BR" dirty="0"/>
              <a:t>, 1965, </a:t>
            </a:r>
            <a:r>
              <a:rPr lang="pt-BR" b="1" dirty="0"/>
              <a:t>5</a:t>
            </a:r>
            <a:r>
              <a:rPr lang="pt-BR" dirty="0"/>
              <a:t>, 107–113. </a:t>
            </a:r>
          </a:p>
        </p:txBody>
      </p:sp>
    </p:spTree>
    <p:extLst>
      <p:ext uri="{BB962C8B-B14F-4D97-AF65-F5344CB8AC3E}">
        <p14:creationId xmlns:p14="http://schemas.microsoft.com/office/powerpoint/2010/main" val="96135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D2463A-A6AF-D72D-6870-CC2E56A361CF}"/>
              </a:ext>
            </a:extLst>
          </p:cNvPr>
          <p:cNvSpPr txBox="1"/>
          <p:nvPr/>
        </p:nvSpPr>
        <p:spPr>
          <a:xfrm>
            <a:off x="429490" y="598208"/>
            <a:ext cx="11333019" cy="830997"/>
          </a:xfrm>
          <a:prstGeom prst="rect">
            <a:avLst/>
          </a:prstGeom>
          <a:noFill/>
        </p:spPr>
        <p:txBody>
          <a:bodyPr wrap="square">
            <a:spAutoFit/>
          </a:bodyPr>
          <a:lstStyle/>
          <a:p>
            <a:r>
              <a:rPr lang="en-US" sz="2400" b="1" dirty="0"/>
              <a:t>Representing chemical data in a concise and unambiguous way, understandable by both humans and machines, is not an easy task</a:t>
            </a:r>
            <a:endParaRPr lang="pt-BR" sz="2400" b="1" dirty="0"/>
          </a:p>
        </p:txBody>
      </p:sp>
      <p:pic>
        <p:nvPicPr>
          <p:cNvPr id="7" name="Picture 6">
            <a:extLst>
              <a:ext uri="{FF2B5EF4-FFF2-40B4-BE49-F238E27FC236}">
                <a16:creationId xmlns:a16="http://schemas.microsoft.com/office/drawing/2014/main" id="{DE427BBF-8291-715E-C932-EA25DC3CBFFB}"/>
              </a:ext>
            </a:extLst>
          </p:cNvPr>
          <p:cNvPicPr>
            <a:picLocks noChangeAspect="1"/>
          </p:cNvPicPr>
          <p:nvPr/>
        </p:nvPicPr>
        <p:blipFill>
          <a:blip r:embed="rId2"/>
          <a:stretch>
            <a:fillRect/>
          </a:stretch>
        </p:blipFill>
        <p:spPr>
          <a:xfrm>
            <a:off x="720436" y="4094765"/>
            <a:ext cx="3228110" cy="1929397"/>
          </a:xfrm>
          <a:prstGeom prst="rect">
            <a:avLst/>
          </a:prstGeom>
        </p:spPr>
      </p:pic>
      <p:pic>
        <p:nvPicPr>
          <p:cNvPr id="9" name="Picture 8">
            <a:extLst>
              <a:ext uri="{FF2B5EF4-FFF2-40B4-BE49-F238E27FC236}">
                <a16:creationId xmlns:a16="http://schemas.microsoft.com/office/drawing/2014/main" id="{D1B91E53-1B2C-6173-4395-C9413F8281A7}"/>
              </a:ext>
            </a:extLst>
          </p:cNvPr>
          <p:cNvPicPr>
            <a:picLocks noChangeAspect="1"/>
          </p:cNvPicPr>
          <p:nvPr/>
        </p:nvPicPr>
        <p:blipFill>
          <a:blip r:embed="rId3"/>
          <a:stretch>
            <a:fillRect/>
          </a:stretch>
        </p:blipFill>
        <p:spPr>
          <a:xfrm>
            <a:off x="770723" y="1878922"/>
            <a:ext cx="3135271" cy="1929397"/>
          </a:xfrm>
          <a:prstGeom prst="rect">
            <a:avLst/>
          </a:prstGeom>
        </p:spPr>
      </p:pic>
      <p:pic>
        <p:nvPicPr>
          <p:cNvPr id="11" name="Picture 10">
            <a:extLst>
              <a:ext uri="{FF2B5EF4-FFF2-40B4-BE49-F238E27FC236}">
                <a16:creationId xmlns:a16="http://schemas.microsoft.com/office/drawing/2014/main" id="{07E3B97F-8E39-3AD9-30E7-9307FC49A176}"/>
              </a:ext>
            </a:extLst>
          </p:cNvPr>
          <p:cNvPicPr>
            <a:picLocks noChangeAspect="1"/>
          </p:cNvPicPr>
          <p:nvPr/>
        </p:nvPicPr>
        <p:blipFill>
          <a:blip r:embed="rId4"/>
          <a:stretch>
            <a:fillRect/>
          </a:stretch>
        </p:blipFill>
        <p:spPr>
          <a:xfrm>
            <a:off x="5257555" y="1607488"/>
            <a:ext cx="1473344" cy="1628805"/>
          </a:xfrm>
          <a:prstGeom prst="rect">
            <a:avLst/>
          </a:prstGeom>
        </p:spPr>
      </p:pic>
      <p:pic>
        <p:nvPicPr>
          <p:cNvPr id="13" name="Picture 12">
            <a:extLst>
              <a:ext uri="{FF2B5EF4-FFF2-40B4-BE49-F238E27FC236}">
                <a16:creationId xmlns:a16="http://schemas.microsoft.com/office/drawing/2014/main" id="{BA92F687-9884-F821-33CB-276262B44FC0}"/>
              </a:ext>
            </a:extLst>
          </p:cNvPr>
          <p:cNvPicPr>
            <a:picLocks noChangeAspect="1"/>
          </p:cNvPicPr>
          <p:nvPr/>
        </p:nvPicPr>
        <p:blipFill>
          <a:blip r:embed="rId5"/>
          <a:stretch>
            <a:fillRect/>
          </a:stretch>
        </p:blipFill>
        <p:spPr>
          <a:xfrm>
            <a:off x="4466920" y="3236293"/>
            <a:ext cx="3054614" cy="3369252"/>
          </a:xfrm>
          <a:prstGeom prst="rect">
            <a:avLst/>
          </a:prstGeom>
        </p:spPr>
      </p:pic>
      <p:pic>
        <p:nvPicPr>
          <p:cNvPr id="15" name="Picture 14" descr="A red and green grid&#10;&#10;Description automatically generated">
            <a:extLst>
              <a:ext uri="{FF2B5EF4-FFF2-40B4-BE49-F238E27FC236}">
                <a16:creationId xmlns:a16="http://schemas.microsoft.com/office/drawing/2014/main" id="{A940534D-053C-B903-5112-86D0F0FB5124}"/>
              </a:ext>
            </a:extLst>
          </p:cNvPr>
          <p:cNvPicPr>
            <a:picLocks noChangeAspect="1"/>
          </p:cNvPicPr>
          <p:nvPr/>
        </p:nvPicPr>
        <p:blipFill rotWithShape="1">
          <a:blip r:embed="rId6">
            <a:extLst>
              <a:ext uri="{28A0092B-C50C-407E-A947-70E740481C1C}">
                <a14:useLocalDpi xmlns:a14="http://schemas.microsoft.com/office/drawing/2010/main" val="0"/>
              </a:ext>
            </a:extLst>
          </a:blip>
          <a:srcRect l="25780" r="26179"/>
          <a:stretch/>
        </p:blipFill>
        <p:spPr>
          <a:xfrm>
            <a:off x="7623306" y="2066213"/>
            <a:ext cx="4139203" cy="3484211"/>
          </a:xfrm>
          <a:prstGeom prst="rect">
            <a:avLst/>
          </a:prstGeom>
        </p:spPr>
      </p:pic>
      <p:sp>
        <p:nvSpPr>
          <p:cNvPr id="2" name="Slide Number Placeholder 1">
            <a:extLst>
              <a:ext uri="{FF2B5EF4-FFF2-40B4-BE49-F238E27FC236}">
                <a16:creationId xmlns:a16="http://schemas.microsoft.com/office/drawing/2014/main" id="{BA56DDBC-A744-DC61-2D8C-9BA659411A37}"/>
              </a:ext>
            </a:extLst>
          </p:cNvPr>
          <p:cNvSpPr>
            <a:spLocks noGrp="1"/>
          </p:cNvSpPr>
          <p:nvPr>
            <p:ph type="sldNum" sz="quarter" idx="12"/>
          </p:nvPr>
        </p:nvSpPr>
        <p:spPr/>
        <p:txBody>
          <a:bodyPr/>
          <a:lstStyle/>
          <a:p>
            <a:fld id="{2EEF9993-BA4F-46C9-846A-E5AA11122F69}" type="slidenum">
              <a:rPr lang="pt-BR" smtClean="0"/>
              <a:t>3</a:t>
            </a:fld>
            <a:endParaRPr lang="pt-BR"/>
          </a:p>
        </p:txBody>
      </p:sp>
    </p:spTree>
    <p:extLst>
      <p:ext uri="{BB962C8B-B14F-4D97-AF65-F5344CB8AC3E}">
        <p14:creationId xmlns:p14="http://schemas.microsoft.com/office/powerpoint/2010/main" val="298939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4E99-B3E4-AD29-1FB8-71C597104D69}"/>
              </a:ext>
            </a:extLst>
          </p:cNvPr>
          <p:cNvSpPr>
            <a:spLocks noGrp="1"/>
          </p:cNvSpPr>
          <p:nvPr>
            <p:ph type="title"/>
          </p:nvPr>
        </p:nvSpPr>
        <p:spPr/>
        <p:txBody>
          <a:bodyPr/>
          <a:lstStyle/>
          <a:p>
            <a:r>
              <a:rPr lang="pt-BR" dirty="0"/>
              <a:t>Morgan</a:t>
            </a:r>
          </a:p>
        </p:txBody>
      </p:sp>
      <p:sp>
        <p:nvSpPr>
          <p:cNvPr id="4" name="TextBox 3">
            <a:extLst>
              <a:ext uri="{FF2B5EF4-FFF2-40B4-BE49-F238E27FC236}">
                <a16:creationId xmlns:a16="http://schemas.microsoft.com/office/drawing/2014/main" id="{0D1AE20D-812D-E8A7-4C76-5D6A615A69F1}"/>
              </a:ext>
            </a:extLst>
          </p:cNvPr>
          <p:cNvSpPr txBox="1"/>
          <p:nvPr/>
        </p:nvSpPr>
        <p:spPr>
          <a:xfrm>
            <a:off x="568036" y="1690688"/>
            <a:ext cx="11055928" cy="923330"/>
          </a:xfrm>
          <a:prstGeom prst="rect">
            <a:avLst/>
          </a:prstGeom>
          <a:noFill/>
        </p:spPr>
        <p:txBody>
          <a:bodyPr wrap="square">
            <a:spAutoFit/>
          </a:bodyPr>
          <a:lstStyle/>
          <a:p>
            <a:pPr marL="285750" indent="-285750">
              <a:buFont typeface="Arial" panose="020B0604020202020204" pitchFamily="34" charset="0"/>
              <a:buChar char="•"/>
            </a:pPr>
            <a:r>
              <a:rPr lang="en-US" dirty="0"/>
              <a:t> a circular fingerprint used in cheminformatics to represent the structure of a molecule. It captures the local environment of each atom in the molecule, encoding it as a hash. These local environments are generated through an iterative "neighborhood expansion" process.</a:t>
            </a:r>
          </a:p>
        </p:txBody>
      </p:sp>
      <p:sp>
        <p:nvSpPr>
          <p:cNvPr id="5" name="Slide Number Placeholder 4">
            <a:extLst>
              <a:ext uri="{FF2B5EF4-FFF2-40B4-BE49-F238E27FC236}">
                <a16:creationId xmlns:a16="http://schemas.microsoft.com/office/drawing/2014/main" id="{C89F773D-F49D-C693-5128-F74B776A702A}"/>
              </a:ext>
            </a:extLst>
          </p:cNvPr>
          <p:cNvSpPr>
            <a:spLocks noGrp="1"/>
          </p:cNvSpPr>
          <p:nvPr>
            <p:ph type="sldNum" sz="quarter" idx="12"/>
          </p:nvPr>
        </p:nvSpPr>
        <p:spPr/>
        <p:txBody>
          <a:bodyPr/>
          <a:lstStyle/>
          <a:p>
            <a:fld id="{2EEF9993-BA4F-46C9-846A-E5AA11122F69}" type="slidenum">
              <a:rPr lang="pt-BR" smtClean="0"/>
              <a:t>30</a:t>
            </a:fld>
            <a:endParaRPr lang="pt-BR"/>
          </a:p>
        </p:txBody>
      </p:sp>
      <p:pic>
        <p:nvPicPr>
          <p:cNvPr id="3" name="Picture 2">
            <a:extLst>
              <a:ext uri="{FF2B5EF4-FFF2-40B4-BE49-F238E27FC236}">
                <a16:creationId xmlns:a16="http://schemas.microsoft.com/office/drawing/2014/main" id="{65ED0F25-166F-2426-7BD5-86E427290252}"/>
              </a:ext>
            </a:extLst>
          </p:cNvPr>
          <p:cNvPicPr>
            <a:picLocks noChangeAspect="1"/>
          </p:cNvPicPr>
          <p:nvPr/>
        </p:nvPicPr>
        <p:blipFill>
          <a:blip r:embed="rId2"/>
          <a:stretch>
            <a:fillRect/>
          </a:stretch>
        </p:blipFill>
        <p:spPr>
          <a:xfrm>
            <a:off x="4490712" y="3016251"/>
            <a:ext cx="3210575" cy="2681112"/>
          </a:xfrm>
          <a:prstGeom prst="rect">
            <a:avLst/>
          </a:prstGeom>
        </p:spPr>
      </p:pic>
      <p:sp>
        <p:nvSpPr>
          <p:cNvPr id="6" name="Oval 5">
            <a:extLst>
              <a:ext uri="{FF2B5EF4-FFF2-40B4-BE49-F238E27FC236}">
                <a16:creationId xmlns:a16="http://schemas.microsoft.com/office/drawing/2014/main" id="{EDDE3AC5-0F70-85E2-63AB-7BF9945843A6}"/>
              </a:ext>
            </a:extLst>
          </p:cNvPr>
          <p:cNvSpPr/>
          <p:nvPr/>
        </p:nvSpPr>
        <p:spPr>
          <a:xfrm>
            <a:off x="5174077" y="3577011"/>
            <a:ext cx="757110" cy="757110"/>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t-BR"/>
          </a:p>
        </p:txBody>
      </p:sp>
      <p:sp>
        <p:nvSpPr>
          <p:cNvPr id="7" name="Oval 6">
            <a:extLst>
              <a:ext uri="{FF2B5EF4-FFF2-40B4-BE49-F238E27FC236}">
                <a16:creationId xmlns:a16="http://schemas.microsoft.com/office/drawing/2014/main" id="{50B626C0-BD17-9F3B-06EA-EEB181C05305}"/>
              </a:ext>
            </a:extLst>
          </p:cNvPr>
          <p:cNvSpPr/>
          <p:nvPr/>
        </p:nvSpPr>
        <p:spPr>
          <a:xfrm>
            <a:off x="4490712" y="4015124"/>
            <a:ext cx="683365" cy="683365"/>
          </a:xfrm>
          <a:prstGeom prst="ellipse">
            <a:avLst/>
          </a:prstGeom>
          <a:solidFill>
            <a:srgbClr val="FFFF00">
              <a:alpha val="62000"/>
            </a:srgbClr>
          </a:solidFill>
          <a:ln>
            <a:solidFill>
              <a:srgbClr val="C0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Oval 7">
            <a:extLst>
              <a:ext uri="{FF2B5EF4-FFF2-40B4-BE49-F238E27FC236}">
                <a16:creationId xmlns:a16="http://schemas.microsoft.com/office/drawing/2014/main" id="{5CEAF7A9-AA22-813F-E302-69A6F2CE54FA}"/>
              </a:ext>
            </a:extLst>
          </p:cNvPr>
          <p:cNvSpPr/>
          <p:nvPr/>
        </p:nvSpPr>
        <p:spPr>
          <a:xfrm>
            <a:off x="5174077" y="2692529"/>
            <a:ext cx="683365" cy="683365"/>
          </a:xfrm>
          <a:prstGeom prst="ellipse">
            <a:avLst/>
          </a:prstGeom>
          <a:solidFill>
            <a:srgbClr val="FFFF00">
              <a:alpha val="62000"/>
            </a:srgbClr>
          </a:solidFill>
          <a:ln>
            <a:solidFill>
              <a:srgbClr val="C0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Oval 8">
            <a:extLst>
              <a:ext uri="{FF2B5EF4-FFF2-40B4-BE49-F238E27FC236}">
                <a16:creationId xmlns:a16="http://schemas.microsoft.com/office/drawing/2014/main" id="{0AF956FD-694A-BC86-09B6-7D0DDA9F532B}"/>
              </a:ext>
            </a:extLst>
          </p:cNvPr>
          <p:cNvSpPr/>
          <p:nvPr/>
        </p:nvSpPr>
        <p:spPr>
          <a:xfrm>
            <a:off x="5919132" y="3965673"/>
            <a:ext cx="683365" cy="683365"/>
          </a:xfrm>
          <a:prstGeom prst="ellipse">
            <a:avLst/>
          </a:prstGeom>
          <a:solidFill>
            <a:srgbClr val="FFFF00">
              <a:alpha val="62000"/>
            </a:srgbClr>
          </a:solidFill>
          <a:ln>
            <a:solidFill>
              <a:srgbClr val="C0000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Oval 9">
            <a:extLst>
              <a:ext uri="{FF2B5EF4-FFF2-40B4-BE49-F238E27FC236}">
                <a16:creationId xmlns:a16="http://schemas.microsoft.com/office/drawing/2014/main" id="{E99E62A8-B46D-1926-C757-60A0C8C09DDF}"/>
              </a:ext>
            </a:extLst>
          </p:cNvPr>
          <p:cNvSpPr/>
          <p:nvPr/>
        </p:nvSpPr>
        <p:spPr>
          <a:xfrm>
            <a:off x="4660659" y="3047608"/>
            <a:ext cx="1783946" cy="1783946"/>
          </a:xfrm>
          <a:prstGeom prst="ellipse">
            <a:avLst/>
          </a:prstGeom>
          <a:noFill/>
          <a:ln w="7620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t-BR"/>
          </a:p>
        </p:txBody>
      </p:sp>
      <p:sp>
        <p:nvSpPr>
          <p:cNvPr id="11" name="TextBox 10">
            <a:extLst>
              <a:ext uri="{FF2B5EF4-FFF2-40B4-BE49-F238E27FC236}">
                <a16:creationId xmlns:a16="http://schemas.microsoft.com/office/drawing/2014/main" id="{E86168AC-C52B-A7EC-3537-4EE6285FD3D4}"/>
              </a:ext>
            </a:extLst>
          </p:cNvPr>
          <p:cNvSpPr txBox="1"/>
          <p:nvPr/>
        </p:nvSpPr>
        <p:spPr>
          <a:xfrm>
            <a:off x="6370860" y="3034211"/>
            <a:ext cx="1039067" cy="461665"/>
          </a:xfrm>
          <a:prstGeom prst="rect">
            <a:avLst/>
          </a:prstGeom>
          <a:noFill/>
        </p:spPr>
        <p:txBody>
          <a:bodyPr wrap="none" rtlCol="0">
            <a:spAutoFit/>
          </a:bodyPr>
          <a:lstStyle/>
          <a:p>
            <a:r>
              <a:rPr lang="en-US" sz="2400" b="1" dirty="0">
                <a:solidFill>
                  <a:srgbClr val="7030A0"/>
                </a:solidFill>
              </a:rPr>
              <a:t>Radius</a:t>
            </a:r>
            <a:endParaRPr lang="pt-BR" sz="2400" b="1" dirty="0">
              <a:solidFill>
                <a:srgbClr val="7030A0"/>
              </a:solidFill>
            </a:endParaRPr>
          </a:p>
        </p:txBody>
      </p:sp>
      <p:sp>
        <p:nvSpPr>
          <p:cNvPr id="12" name="TextBox 11">
            <a:extLst>
              <a:ext uri="{FF2B5EF4-FFF2-40B4-BE49-F238E27FC236}">
                <a16:creationId xmlns:a16="http://schemas.microsoft.com/office/drawing/2014/main" id="{85055789-38C4-718E-1DCB-352167CAAB68}"/>
              </a:ext>
            </a:extLst>
          </p:cNvPr>
          <p:cNvSpPr txBox="1"/>
          <p:nvPr/>
        </p:nvSpPr>
        <p:spPr>
          <a:xfrm>
            <a:off x="290944" y="5960758"/>
            <a:ext cx="6774873" cy="369332"/>
          </a:xfrm>
          <a:prstGeom prst="rect">
            <a:avLst/>
          </a:prstGeom>
          <a:noFill/>
        </p:spPr>
        <p:txBody>
          <a:bodyPr wrap="square">
            <a:spAutoFit/>
          </a:bodyPr>
          <a:lstStyle/>
          <a:p>
            <a:r>
              <a:rPr lang="en-US" dirty="0"/>
              <a:t>A. P. Bartók, R. Kondor and G. </a:t>
            </a:r>
            <a:r>
              <a:rPr lang="en-US" dirty="0" err="1"/>
              <a:t>Csányi</a:t>
            </a:r>
            <a:r>
              <a:rPr lang="en-US" dirty="0"/>
              <a:t>, </a:t>
            </a:r>
            <a:r>
              <a:rPr lang="en-US" i="1" dirty="0"/>
              <a:t>Phys. Rev. B</a:t>
            </a:r>
            <a:r>
              <a:rPr lang="en-US" dirty="0"/>
              <a:t>, 2013, </a:t>
            </a:r>
            <a:r>
              <a:rPr lang="en-US" b="1" dirty="0"/>
              <a:t>87</a:t>
            </a:r>
            <a:r>
              <a:rPr lang="en-US" dirty="0"/>
              <a:t>, 184115. </a:t>
            </a:r>
            <a:endParaRPr lang="pt-BR" dirty="0"/>
          </a:p>
        </p:txBody>
      </p:sp>
    </p:spTree>
    <p:extLst>
      <p:ext uri="{BB962C8B-B14F-4D97-AF65-F5344CB8AC3E}">
        <p14:creationId xmlns:p14="http://schemas.microsoft.com/office/powerpoint/2010/main" val="89766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31</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7057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F5D223-B4D7-B515-F14E-CC9C5AC38159}"/>
              </a:ext>
            </a:extLst>
          </p:cNvPr>
          <p:cNvSpPr>
            <a:spLocks noGrp="1"/>
          </p:cNvSpPr>
          <p:nvPr>
            <p:ph type="title"/>
          </p:nvPr>
        </p:nvSpPr>
        <p:spPr/>
        <p:txBody>
          <a:bodyPr/>
          <a:lstStyle/>
          <a:p>
            <a:r>
              <a:rPr lang="en-US" dirty="0"/>
              <a:t>When geometry matters…</a:t>
            </a:r>
            <a:endParaRPr lang="pt-BR" dirty="0"/>
          </a:p>
        </p:txBody>
      </p:sp>
      <p:sp>
        <p:nvSpPr>
          <p:cNvPr id="4" name="Slide Number Placeholder 3">
            <a:extLst>
              <a:ext uri="{FF2B5EF4-FFF2-40B4-BE49-F238E27FC236}">
                <a16:creationId xmlns:a16="http://schemas.microsoft.com/office/drawing/2014/main" id="{133CD2B8-EA78-DF9E-8C6F-963B87EBF07E}"/>
              </a:ext>
            </a:extLst>
          </p:cNvPr>
          <p:cNvSpPr>
            <a:spLocks noGrp="1"/>
          </p:cNvSpPr>
          <p:nvPr>
            <p:ph type="sldNum" sz="quarter" idx="12"/>
          </p:nvPr>
        </p:nvSpPr>
        <p:spPr/>
        <p:txBody>
          <a:bodyPr/>
          <a:lstStyle/>
          <a:p>
            <a:fld id="{2EEF9993-BA4F-46C9-846A-E5AA11122F69}" type="slidenum">
              <a:rPr lang="pt-BR" smtClean="0"/>
              <a:t>32</a:t>
            </a:fld>
            <a:endParaRPr lang="pt-BR"/>
          </a:p>
        </p:txBody>
      </p:sp>
      <p:pic>
        <p:nvPicPr>
          <p:cNvPr id="8" name="Picture 7" descr="A structure of a molecule&#10;&#10;Description automatically generated">
            <a:extLst>
              <a:ext uri="{FF2B5EF4-FFF2-40B4-BE49-F238E27FC236}">
                <a16:creationId xmlns:a16="http://schemas.microsoft.com/office/drawing/2014/main" id="{3261025D-9214-FCEA-F4A7-FFFA225EB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5073"/>
            <a:ext cx="5067300" cy="2724150"/>
          </a:xfrm>
          <a:prstGeom prst="rect">
            <a:avLst/>
          </a:prstGeom>
        </p:spPr>
      </p:pic>
      <p:sp>
        <p:nvSpPr>
          <p:cNvPr id="10" name="TextBox 9">
            <a:extLst>
              <a:ext uri="{FF2B5EF4-FFF2-40B4-BE49-F238E27FC236}">
                <a16:creationId xmlns:a16="http://schemas.microsoft.com/office/drawing/2014/main" id="{46683B8F-05BA-E043-B908-35B7E724464B}"/>
              </a:ext>
            </a:extLst>
          </p:cNvPr>
          <p:cNvSpPr txBox="1"/>
          <p:nvPr/>
        </p:nvSpPr>
        <p:spPr>
          <a:xfrm>
            <a:off x="6192982" y="1332932"/>
            <a:ext cx="2976841" cy="369332"/>
          </a:xfrm>
          <a:prstGeom prst="rect">
            <a:avLst/>
          </a:prstGeom>
          <a:noFill/>
        </p:spPr>
        <p:txBody>
          <a:bodyPr wrap="none" rtlCol="0">
            <a:spAutoFit/>
          </a:bodyPr>
          <a:lstStyle/>
          <a:p>
            <a:pPr marL="285750" indent="-285750">
              <a:buFont typeface="Arial" panose="020B0604020202020204" pitchFamily="34" charset="0"/>
              <a:buChar char="•"/>
            </a:pPr>
            <a:r>
              <a:rPr lang="en-US" dirty="0"/>
              <a:t>Several methods proposed</a:t>
            </a:r>
            <a:endParaRPr lang="pt-BR" dirty="0"/>
          </a:p>
        </p:txBody>
      </p:sp>
      <p:sp>
        <p:nvSpPr>
          <p:cNvPr id="11" name="TextBox 10">
            <a:extLst>
              <a:ext uri="{FF2B5EF4-FFF2-40B4-BE49-F238E27FC236}">
                <a16:creationId xmlns:a16="http://schemas.microsoft.com/office/drawing/2014/main" id="{B3BD99BF-4A9F-C151-36AC-F2264C0DB6C1}"/>
              </a:ext>
            </a:extLst>
          </p:cNvPr>
          <p:cNvSpPr txBox="1"/>
          <p:nvPr/>
        </p:nvSpPr>
        <p:spPr>
          <a:xfrm>
            <a:off x="6192981" y="1820125"/>
            <a:ext cx="4098751" cy="369332"/>
          </a:xfrm>
          <a:prstGeom prst="rect">
            <a:avLst/>
          </a:prstGeom>
          <a:noFill/>
        </p:spPr>
        <p:txBody>
          <a:bodyPr wrap="none" rtlCol="0">
            <a:spAutoFit/>
          </a:bodyPr>
          <a:lstStyle/>
          <a:p>
            <a:pPr marL="285750" indent="-285750">
              <a:buFont typeface="Arial" panose="020B0604020202020204" pitchFamily="34" charset="0"/>
              <a:buChar char="•"/>
            </a:pPr>
            <a:r>
              <a:rPr lang="en-US" dirty="0"/>
              <a:t>Advantages and drawbacks… as always</a:t>
            </a:r>
            <a:endParaRPr lang="pt-BR" dirty="0"/>
          </a:p>
        </p:txBody>
      </p:sp>
      <p:pic>
        <p:nvPicPr>
          <p:cNvPr id="13" name="Picture 12">
            <a:extLst>
              <a:ext uri="{FF2B5EF4-FFF2-40B4-BE49-F238E27FC236}">
                <a16:creationId xmlns:a16="http://schemas.microsoft.com/office/drawing/2014/main" id="{2726CE80-D8EB-93B5-CE87-F834141BF739}"/>
              </a:ext>
            </a:extLst>
          </p:cNvPr>
          <p:cNvPicPr>
            <a:picLocks noChangeAspect="1"/>
          </p:cNvPicPr>
          <p:nvPr/>
        </p:nvPicPr>
        <p:blipFill>
          <a:blip r:embed="rId3"/>
          <a:stretch>
            <a:fillRect/>
          </a:stretch>
        </p:blipFill>
        <p:spPr>
          <a:xfrm>
            <a:off x="4384963" y="3361013"/>
            <a:ext cx="3422073" cy="928746"/>
          </a:xfrm>
          <a:prstGeom prst="rect">
            <a:avLst/>
          </a:prstGeom>
        </p:spPr>
      </p:pic>
      <p:sp>
        <p:nvSpPr>
          <p:cNvPr id="15" name="TextBox 14">
            <a:extLst>
              <a:ext uri="{FF2B5EF4-FFF2-40B4-BE49-F238E27FC236}">
                <a16:creationId xmlns:a16="http://schemas.microsoft.com/office/drawing/2014/main" id="{EA94E516-8B75-F9C7-9796-60FC9A75A4D0}"/>
              </a:ext>
            </a:extLst>
          </p:cNvPr>
          <p:cNvSpPr txBox="1"/>
          <p:nvPr/>
        </p:nvSpPr>
        <p:spPr>
          <a:xfrm>
            <a:off x="7536873" y="2434240"/>
            <a:ext cx="2341418" cy="461665"/>
          </a:xfrm>
          <a:prstGeom prst="rect">
            <a:avLst/>
          </a:prstGeom>
          <a:noFill/>
        </p:spPr>
        <p:txBody>
          <a:bodyPr wrap="square">
            <a:spAutoFit/>
          </a:bodyPr>
          <a:lstStyle/>
          <a:p>
            <a:r>
              <a:rPr lang="pt-BR" sz="2400" b="1" u="sng" dirty="0"/>
              <a:t>Coulomb Matrix</a:t>
            </a:r>
          </a:p>
        </p:txBody>
      </p:sp>
      <p:pic>
        <p:nvPicPr>
          <p:cNvPr id="4098" name="Picture 2">
            <a:extLst>
              <a:ext uri="{FF2B5EF4-FFF2-40B4-BE49-F238E27FC236}">
                <a16:creationId xmlns:a16="http://schemas.microsoft.com/office/drawing/2014/main" id="{F391D5C7-4853-4C9A-BA86-AE8441BB1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896" y="4525918"/>
            <a:ext cx="2154381" cy="14341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D26D598-2D82-0994-6E7A-6BF4C20C6CA8}"/>
              </a:ext>
            </a:extLst>
          </p:cNvPr>
          <p:cNvPicPr>
            <a:picLocks noChangeAspect="1"/>
          </p:cNvPicPr>
          <p:nvPr/>
        </p:nvPicPr>
        <p:blipFill>
          <a:blip r:embed="rId5"/>
          <a:stretch>
            <a:fillRect/>
          </a:stretch>
        </p:blipFill>
        <p:spPr>
          <a:xfrm>
            <a:off x="8212977" y="3971292"/>
            <a:ext cx="3538446" cy="1752991"/>
          </a:xfrm>
          <a:prstGeom prst="rect">
            <a:avLst/>
          </a:prstGeom>
        </p:spPr>
      </p:pic>
    </p:spTree>
    <p:extLst>
      <p:ext uri="{BB962C8B-B14F-4D97-AF65-F5344CB8AC3E}">
        <p14:creationId xmlns:p14="http://schemas.microsoft.com/office/powerpoint/2010/main" val="47045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33</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850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F5D223-B4D7-B515-F14E-CC9C5AC38159}"/>
              </a:ext>
            </a:extLst>
          </p:cNvPr>
          <p:cNvSpPr>
            <a:spLocks noGrp="1"/>
          </p:cNvSpPr>
          <p:nvPr>
            <p:ph type="title"/>
          </p:nvPr>
        </p:nvSpPr>
        <p:spPr/>
        <p:txBody>
          <a:bodyPr/>
          <a:lstStyle/>
          <a:p>
            <a:r>
              <a:rPr lang="en-US" dirty="0"/>
              <a:t>When geometry matters…</a:t>
            </a:r>
            <a:endParaRPr lang="pt-BR" dirty="0"/>
          </a:p>
        </p:txBody>
      </p:sp>
      <p:sp>
        <p:nvSpPr>
          <p:cNvPr id="4" name="Slide Number Placeholder 3">
            <a:extLst>
              <a:ext uri="{FF2B5EF4-FFF2-40B4-BE49-F238E27FC236}">
                <a16:creationId xmlns:a16="http://schemas.microsoft.com/office/drawing/2014/main" id="{133CD2B8-EA78-DF9E-8C6F-963B87EBF07E}"/>
              </a:ext>
            </a:extLst>
          </p:cNvPr>
          <p:cNvSpPr>
            <a:spLocks noGrp="1"/>
          </p:cNvSpPr>
          <p:nvPr>
            <p:ph type="sldNum" sz="quarter" idx="12"/>
          </p:nvPr>
        </p:nvSpPr>
        <p:spPr/>
        <p:txBody>
          <a:bodyPr/>
          <a:lstStyle/>
          <a:p>
            <a:fld id="{2EEF9993-BA4F-46C9-846A-E5AA11122F69}" type="slidenum">
              <a:rPr lang="pt-BR" smtClean="0"/>
              <a:t>34</a:t>
            </a:fld>
            <a:endParaRPr lang="pt-BR"/>
          </a:p>
        </p:txBody>
      </p:sp>
      <p:pic>
        <p:nvPicPr>
          <p:cNvPr id="8" name="Picture 7" descr="A structure of a molecule&#10;&#10;Description automatically generated">
            <a:extLst>
              <a:ext uri="{FF2B5EF4-FFF2-40B4-BE49-F238E27FC236}">
                <a16:creationId xmlns:a16="http://schemas.microsoft.com/office/drawing/2014/main" id="{3261025D-9214-FCEA-F4A7-FFFA225EB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5073"/>
            <a:ext cx="5067300" cy="2724150"/>
          </a:xfrm>
          <a:prstGeom prst="rect">
            <a:avLst/>
          </a:prstGeom>
        </p:spPr>
      </p:pic>
      <p:sp>
        <p:nvSpPr>
          <p:cNvPr id="10" name="TextBox 9">
            <a:extLst>
              <a:ext uri="{FF2B5EF4-FFF2-40B4-BE49-F238E27FC236}">
                <a16:creationId xmlns:a16="http://schemas.microsoft.com/office/drawing/2014/main" id="{46683B8F-05BA-E043-B908-35B7E724464B}"/>
              </a:ext>
            </a:extLst>
          </p:cNvPr>
          <p:cNvSpPr txBox="1"/>
          <p:nvPr/>
        </p:nvSpPr>
        <p:spPr>
          <a:xfrm>
            <a:off x="6192982" y="1332932"/>
            <a:ext cx="2976841" cy="369332"/>
          </a:xfrm>
          <a:prstGeom prst="rect">
            <a:avLst/>
          </a:prstGeom>
          <a:noFill/>
        </p:spPr>
        <p:txBody>
          <a:bodyPr wrap="none" rtlCol="0">
            <a:spAutoFit/>
          </a:bodyPr>
          <a:lstStyle/>
          <a:p>
            <a:pPr marL="285750" indent="-285750">
              <a:buFont typeface="Arial" panose="020B0604020202020204" pitchFamily="34" charset="0"/>
              <a:buChar char="•"/>
            </a:pPr>
            <a:r>
              <a:rPr lang="en-US" dirty="0"/>
              <a:t>Several methods proposed</a:t>
            </a:r>
            <a:endParaRPr lang="pt-BR" dirty="0"/>
          </a:p>
        </p:txBody>
      </p:sp>
      <p:sp>
        <p:nvSpPr>
          <p:cNvPr id="11" name="TextBox 10">
            <a:extLst>
              <a:ext uri="{FF2B5EF4-FFF2-40B4-BE49-F238E27FC236}">
                <a16:creationId xmlns:a16="http://schemas.microsoft.com/office/drawing/2014/main" id="{B3BD99BF-4A9F-C151-36AC-F2264C0DB6C1}"/>
              </a:ext>
            </a:extLst>
          </p:cNvPr>
          <p:cNvSpPr txBox="1"/>
          <p:nvPr/>
        </p:nvSpPr>
        <p:spPr>
          <a:xfrm>
            <a:off x="6192981" y="1820125"/>
            <a:ext cx="4098751" cy="369332"/>
          </a:xfrm>
          <a:prstGeom prst="rect">
            <a:avLst/>
          </a:prstGeom>
          <a:noFill/>
        </p:spPr>
        <p:txBody>
          <a:bodyPr wrap="none" rtlCol="0">
            <a:spAutoFit/>
          </a:bodyPr>
          <a:lstStyle/>
          <a:p>
            <a:pPr marL="285750" indent="-285750">
              <a:buFont typeface="Arial" panose="020B0604020202020204" pitchFamily="34" charset="0"/>
              <a:buChar char="•"/>
            </a:pPr>
            <a:r>
              <a:rPr lang="en-US" dirty="0"/>
              <a:t>Advantages and drawbacks… as always</a:t>
            </a:r>
            <a:endParaRPr lang="pt-BR" dirty="0"/>
          </a:p>
        </p:txBody>
      </p:sp>
      <p:pic>
        <p:nvPicPr>
          <p:cNvPr id="13" name="Picture 12">
            <a:extLst>
              <a:ext uri="{FF2B5EF4-FFF2-40B4-BE49-F238E27FC236}">
                <a16:creationId xmlns:a16="http://schemas.microsoft.com/office/drawing/2014/main" id="{2726CE80-D8EB-93B5-CE87-F834141BF739}"/>
              </a:ext>
            </a:extLst>
          </p:cNvPr>
          <p:cNvPicPr>
            <a:picLocks noChangeAspect="1"/>
          </p:cNvPicPr>
          <p:nvPr/>
        </p:nvPicPr>
        <p:blipFill>
          <a:blip r:embed="rId3"/>
          <a:stretch>
            <a:fillRect/>
          </a:stretch>
        </p:blipFill>
        <p:spPr>
          <a:xfrm>
            <a:off x="4384963" y="3361013"/>
            <a:ext cx="3422073" cy="928746"/>
          </a:xfrm>
          <a:prstGeom prst="rect">
            <a:avLst/>
          </a:prstGeom>
        </p:spPr>
      </p:pic>
      <p:sp>
        <p:nvSpPr>
          <p:cNvPr id="15" name="TextBox 14">
            <a:extLst>
              <a:ext uri="{FF2B5EF4-FFF2-40B4-BE49-F238E27FC236}">
                <a16:creationId xmlns:a16="http://schemas.microsoft.com/office/drawing/2014/main" id="{EA94E516-8B75-F9C7-9796-60FC9A75A4D0}"/>
              </a:ext>
            </a:extLst>
          </p:cNvPr>
          <p:cNvSpPr txBox="1"/>
          <p:nvPr/>
        </p:nvSpPr>
        <p:spPr>
          <a:xfrm>
            <a:off x="7536873" y="2434240"/>
            <a:ext cx="2341418" cy="461665"/>
          </a:xfrm>
          <a:prstGeom prst="rect">
            <a:avLst/>
          </a:prstGeom>
          <a:noFill/>
        </p:spPr>
        <p:txBody>
          <a:bodyPr wrap="square">
            <a:spAutoFit/>
          </a:bodyPr>
          <a:lstStyle/>
          <a:p>
            <a:r>
              <a:rPr lang="pt-BR" sz="2400" b="1" u="sng" dirty="0"/>
              <a:t>Coulomb Matrix</a:t>
            </a:r>
          </a:p>
        </p:txBody>
      </p:sp>
      <p:pic>
        <p:nvPicPr>
          <p:cNvPr id="4098" name="Picture 2">
            <a:extLst>
              <a:ext uri="{FF2B5EF4-FFF2-40B4-BE49-F238E27FC236}">
                <a16:creationId xmlns:a16="http://schemas.microsoft.com/office/drawing/2014/main" id="{F391D5C7-4853-4C9A-BA86-AE8441BB1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896" y="4525918"/>
            <a:ext cx="2154381" cy="14341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D26D598-2D82-0994-6E7A-6BF4C20C6CA8}"/>
              </a:ext>
            </a:extLst>
          </p:cNvPr>
          <p:cNvPicPr>
            <a:picLocks noChangeAspect="1"/>
          </p:cNvPicPr>
          <p:nvPr/>
        </p:nvPicPr>
        <p:blipFill>
          <a:blip r:embed="rId5"/>
          <a:stretch>
            <a:fillRect/>
          </a:stretch>
        </p:blipFill>
        <p:spPr>
          <a:xfrm>
            <a:off x="8212977" y="3971292"/>
            <a:ext cx="3538446" cy="1752991"/>
          </a:xfrm>
          <a:prstGeom prst="rect">
            <a:avLst/>
          </a:prstGeom>
        </p:spPr>
      </p:pic>
    </p:spTree>
    <p:extLst>
      <p:ext uri="{BB962C8B-B14F-4D97-AF65-F5344CB8AC3E}">
        <p14:creationId xmlns:p14="http://schemas.microsoft.com/office/powerpoint/2010/main" val="78350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F5D223-B4D7-B515-F14E-CC9C5AC38159}"/>
              </a:ext>
            </a:extLst>
          </p:cNvPr>
          <p:cNvSpPr>
            <a:spLocks noGrp="1"/>
          </p:cNvSpPr>
          <p:nvPr>
            <p:ph type="title"/>
          </p:nvPr>
        </p:nvSpPr>
        <p:spPr/>
        <p:txBody>
          <a:bodyPr/>
          <a:lstStyle/>
          <a:p>
            <a:r>
              <a:rPr lang="en-US" dirty="0"/>
              <a:t>Coulomb Matrix</a:t>
            </a:r>
          </a:p>
        </p:txBody>
      </p:sp>
      <p:sp>
        <p:nvSpPr>
          <p:cNvPr id="4" name="Slide Number Placeholder 3">
            <a:extLst>
              <a:ext uri="{FF2B5EF4-FFF2-40B4-BE49-F238E27FC236}">
                <a16:creationId xmlns:a16="http://schemas.microsoft.com/office/drawing/2014/main" id="{133CD2B8-EA78-DF9E-8C6F-963B87EBF07E}"/>
              </a:ext>
            </a:extLst>
          </p:cNvPr>
          <p:cNvSpPr>
            <a:spLocks noGrp="1"/>
          </p:cNvSpPr>
          <p:nvPr>
            <p:ph type="sldNum" sz="quarter" idx="12"/>
          </p:nvPr>
        </p:nvSpPr>
        <p:spPr/>
        <p:txBody>
          <a:bodyPr/>
          <a:lstStyle/>
          <a:p>
            <a:fld id="{2EEF9993-BA4F-46C9-846A-E5AA11122F69}" type="slidenum">
              <a:rPr lang="pt-BR" smtClean="0"/>
              <a:t>35</a:t>
            </a:fld>
            <a:endParaRPr lang="pt-BR"/>
          </a:p>
        </p:txBody>
      </p:sp>
      <p:pic>
        <p:nvPicPr>
          <p:cNvPr id="13" name="Picture 12">
            <a:extLst>
              <a:ext uri="{FF2B5EF4-FFF2-40B4-BE49-F238E27FC236}">
                <a16:creationId xmlns:a16="http://schemas.microsoft.com/office/drawing/2014/main" id="{2726CE80-D8EB-93B5-CE87-F834141BF739}"/>
              </a:ext>
            </a:extLst>
          </p:cNvPr>
          <p:cNvPicPr>
            <a:picLocks noChangeAspect="1"/>
          </p:cNvPicPr>
          <p:nvPr/>
        </p:nvPicPr>
        <p:blipFill>
          <a:blip r:embed="rId2"/>
          <a:stretch>
            <a:fillRect/>
          </a:stretch>
        </p:blipFill>
        <p:spPr>
          <a:xfrm>
            <a:off x="311727" y="1690688"/>
            <a:ext cx="3422073" cy="928746"/>
          </a:xfrm>
          <a:prstGeom prst="rect">
            <a:avLst/>
          </a:prstGeom>
        </p:spPr>
      </p:pic>
      <p:pic>
        <p:nvPicPr>
          <p:cNvPr id="4098" name="Picture 2">
            <a:extLst>
              <a:ext uri="{FF2B5EF4-FFF2-40B4-BE49-F238E27FC236}">
                <a16:creationId xmlns:a16="http://schemas.microsoft.com/office/drawing/2014/main" id="{F391D5C7-4853-4C9A-BA86-AE8441BB1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60" y="2855593"/>
            <a:ext cx="2154381" cy="14341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D26D598-2D82-0994-6E7A-6BF4C20C6CA8}"/>
              </a:ext>
            </a:extLst>
          </p:cNvPr>
          <p:cNvPicPr>
            <a:picLocks noChangeAspect="1"/>
          </p:cNvPicPr>
          <p:nvPr/>
        </p:nvPicPr>
        <p:blipFill>
          <a:blip r:embed="rId4"/>
          <a:stretch>
            <a:fillRect/>
          </a:stretch>
        </p:blipFill>
        <p:spPr>
          <a:xfrm>
            <a:off x="253540" y="4423250"/>
            <a:ext cx="3538446" cy="1752991"/>
          </a:xfrm>
          <a:prstGeom prst="rect">
            <a:avLst/>
          </a:prstGeom>
        </p:spPr>
      </p:pic>
      <p:sp>
        <p:nvSpPr>
          <p:cNvPr id="3" name="TextBox 2">
            <a:extLst>
              <a:ext uri="{FF2B5EF4-FFF2-40B4-BE49-F238E27FC236}">
                <a16:creationId xmlns:a16="http://schemas.microsoft.com/office/drawing/2014/main" id="{BDCEDFA3-35AC-1185-AA59-E5D1C92E0E74}"/>
              </a:ext>
            </a:extLst>
          </p:cNvPr>
          <p:cNvSpPr txBox="1"/>
          <p:nvPr/>
        </p:nvSpPr>
        <p:spPr>
          <a:xfrm>
            <a:off x="4756271" y="1883425"/>
            <a:ext cx="6597529" cy="3416320"/>
          </a:xfrm>
          <a:prstGeom prst="rect">
            <a:avLst/>
          </a:prstGeom>
          <a:noFill/>
        </p:spPr>
        <p:txBody>
          <a:bodyPr wrap="square">
            <a:spAutoFit/>
          </a:bodyPr>
          <a:lstStyle/>
          <a:p>
            <a:r>
              <a:rPr lang="en-US" b="1" u="sng" dirty="0"/>
              <a:t>Disadvantages:</a:t>
            </a:r>
          </a:p>
          <a:p>
            <a:endParaRPr lang="en-US" b="1" u="sng" dirty="0"/>
          </a:p>
          <a:p>
            <a:pPr marL="285750" indent="-285750">
              <a:buFont typeface="Arial" panose="020B0604020202020204" pitchFamily="34" charset="0"/>
              <a:buChar char="•"/>
            </a:pPr>
            <a:r>
              <a:rPr lang="en-US" b="1" dirty="0"/>
              <a:t>Permutation Variance:</a:t>
            </a:r>
            <a:r>
              <a:rPr lang="en-US" dirty="0"/>
              <a:t> The Coulomb matrix is not invariant under permutations of identical atoms. This means that reordering the atoms in the molecular structure changes the Coulomb matrix, making it sensitive to the input atomic ordering.</a:t>
            </a:r>
          </a:p>
          <a:p>
            <a:pPr marL="285750" indent="-285750">
              <a:buFont typeface="Arial" panose="020B0604020202020204" pitchFamily="34" charset="0"/>
              <a:buChar char="•"/>
            </a:pPr>
            <a:r>
              <a:rPr lang="en-US" b="1" dirty="0"/>
              <a:t>Size Variability:</a:t>
            </a:r>
            <a:r>
              <a:rPr lang="en-US" dirty="0"/>
              <a:t> For different molecules with varying numbers of atoms, the size of the Coulomb matrix changes, making it difficult to directly compare matrices of different dimensions.</a:t>
            </a:r>
          </a:p>
          <a:p>
            <a:pPr marL="285750" indent="-285750">
              <a:buFont typeface="Arial" panose="020B0604020202020204" pitchFamily="34" charset="0"/>
              <a:buChar char="•"/>
            </a:pPr>
            <a:r>
              <a:rPr lang="en-US" b="1" dirty="0"/>
              <a:t>Sparse Information:</a:t>
            </a:r>
            <a:r>
              <a:rPr lang="en-US" dirty="0"/>
              <a:t> The Coulomb matrix may not capture all the nuances of the electronic structure of a molecule. For instance, it does not incorporate bond angle or torsional information.</a:t>
            </a:r>
          </a:p>
        </p:txBody>
      </p:sp>
    </p:spTree>
    <p:extLst>
      <p:ext uri="{BB962C8B-B14F-4D97-AF65-F5344CB8AC3E}">
        <p14:creationId xmlns:p14="http://schemas.microsoft.com/office/powerpoint/2010/main" val="32595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58E8D-EB5D-D0CF-E6FB-6A07D2060545}"/>
              </a:ext>
            </a:extLst>
          </p:cNvPr>
          <p:cNvSpPr>
            <a:spLocks noGrp="1"/>
          </p:cNvSpPr>
          <p:nvPr>
            <p:ph type="title"/>
          </p:nvPr>
        </p:nvSpPr>
        <p:spPr>
          <a:xfrm>
            <a:off x="838199" y="85579"/>
            <a:ext cx="10515600" cy="1325563"/>
          </a:xfrm>
        </p:spPr>
        <p:txBody>
          <a:bodyPr/>
          <a:lstStyle/>
          <a:p>
            <a:r>
              <a:rPr lang="en-US" dirty="0"/>
              <a:t>Smooth Overlap of Atomic Positions (SOAP)</a:t>
            </a:r>
            <a:endParaRPr lang="pt-BR" dirty="0"/>
          </a:p>
        </p:txBody>
      </p:sp>
      <p:sp>
        <p:nvSpPr>
          <p:cNvPr id="4" name="Slide Number Placeholder 3">
            <a:extLst>
              <a:ext uri="{FF2B5EF4-FFF2-40B4-BE49-F238E27FC236}">
                <a16:creationId xmlns:a16="http://schemas.microsoft.com/office/drawing/2014/main" id="{2235F48A-634A-099C-E68C-EF96ADFAAEEE}"/>
              </a:ext>
            </a:extLst>
          </p:cNvPr>
          <p:cNvSpPr>
            <a:spLocks noGrp="1"/>
          </p:cNvSpPr>
          <p:nvPr>
            <p:ph type="sldNum" sz="quarter" idx="12"/>
          </p:nvPr>
        </p:nvSpPr>
        <p:spPr/>
        <p:txBody>
          <a:bodyPr/>
          <a:lstStyle/>
          <a:p>
            <a:fld id="{2EEF9993-BA4F-46C9-846A-E5AA11122F69}" type="slidenum">
              <a:rPr lang="pt-BR" smtClean="0"/>
              <a:t>36</a:t>
            </a:fld>
            <a:endParaRPr lang="pt-BR"/>
          </a:p>
        </p:txBody>
      </p:sp>
      <p:pic>
        <p:nvPicPr>
          <p:cNvPr id="9220" name="Picture 4">
            <a:extLst>
              <a:ext uri="{FF2B5EF4-FFF2-40B4-BE49-F238E27FC236}">
                <a16:creationId xmlns:a16="http://schemas.microsoft.com/office/drawing/2014/main" id="{C8E731CD-8D61-3819-63B2-040865E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714" y="2302596"/>
            <a:ext cx="5621867" cy="3162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8F70A3-22FC-28A3-C537-EF1F40A13983}"/>
              </a:ext>
            </a:extLst>
          </p:cNvPr>
          <p:cNvSpPr txBox="1"/>
          <p:nvPr/>
        </p:nvSpPr>
        <p:spPr>
          <a:xfrm>
            <a:off x="411014" y="1234515"/>
            <a:ext cx="8146475" cy="923330"/>
          </a:xfrm>
          <a:prstGeom prst="rect">
            <a:avLst/>
          </a:prstGeom>
          <a:noFill/>
          <a:ln>
            <a:solidFill>
              <a:schemeClr val="tx1"/>
            </a:solidFill>
          </a:ln>
        </p:spPr>
        <p:txBody>
          <a:bodyPr wrap="square">
            <a:spAutoFit/>
          </a:bodyPr>
          <a:lstStyle/>
          <a:p>
            <a:r>
              <a:rPr lang="en-US" dirty="0"/>
              <a:t>A descriptor that encodes regions of atomic geometries by using a local expansion of a gaussian smeared atomic density with orthonormal functions based on spherical harmonics and radial basis functions.</a:t>
            </a:r>
            <a:endParaRPr lang="pt-BR" dirty="0"/>
          </a:p>
        </p:txBody>
      </p:sp>
      <p:sp>
        <p:nvSpPr>
          <p:cNvPr id="9" name="TextBox 8">
            <a:extLst>
              <a:ext uri="{FF2B5EF4-FFF2-40B4-BE49-F238E27FC236}">
                <a16:creationId xmlns:a16="http://schemas.microsoft.com/office/drawing/2014/main" id="{199A4777-3127-3BD0-A3C0-A73EF18A9FB8}"/>
              </a:ext>
            </a:extLst>
          </p:cNvPr>
          <p:cNvSpPr txBox="1"/>
          <p:nvPr/>
        </p:nvSpPr>
        <p:spPr>
          <a:xfrm>
            <a:off x="177799" y="2386032"/>
            <a:ext cx="5621867" cy="3970318"/>
          </a:xfrm>
          <a:prstGeom prst="rect">
            <a:avLst/>
          </a:prstGeom>
          <a:noFill/>
        </p:spPr>
        <p:txBody>
          <a:bodyPr wrap="square">
            <a:spAutoFit/>
          </a:bodyPr>
          <a:lstStyle/>
          <a:p>
            <a:pPr marL="285750" indent="-285750">
              <a:buFont typeface="Arial" panose="020B0604020202020204" pitchFamily="34" charset="0"/>
              <a:buChar char="•"/>
            </a:pPr>
            <a:r>
              <a:rPr lang="en-US" b="1" dirty="0"/>
              <a:t>Invariance:</a:t>
            </a:r>
            <a:r>
              <a:rPr lang="en-US" dirty="0"/>
              <a:t> Invariant to translations, rotations, and permutations of atoms.</a:t>
            </a:r>
          </a:p>
          <a:p>
            <a:pPr marL="285750" indent="-285750">
              <a:buFont typeface="Arial" panose="020B0604020202020204" pitchFamily="34" charset="0"/>
              <a:buChar char="•"/>
            </a:pPr>
            <a:r>
              <a:rPr lang="en-US" b="1" dirty="0"/>
              <a:t>Smoothness:</a:t>
            </a:r>
            <a:r>
              <a:rPr lang="en-US" dirty="0"/>
              <a:t> Smooth integration over local environments makes it robust to slight perturbations.</a:t>
            </a:r>
          </a:p>
          <a:p>
            <a:pPr marL="285750" indent="-285750">
              <a:buFont typeface="Arial" panose="020B0604020202020204" pitchFamily="34" charset="0"/>
              <a:buChar char="•"/>
            </a:pPr>
            <a:r>
              <a:rPr lang="en-US" b="1" dirty="0"/>
              <a:t>Differentiability:</a:t>
            </a:r>
            <a:r>
              <a:rPr lang="en-US" dirty="0"/>
              <a:t> Can be made differentiable with respect to atomic positions for gradient-based optimization.</a:t>
            </a:r>
          </a:p>
          <a:p>
            <a:pPr marL="285750" indent="-285750">
              <a:buFont typeface="Arial" panose="020B0604020202020204" pitchFamily="34" charset="0"/>
              <a:buChar char="•"/>
            </a:pPr>
            <a:r>
              <a:rPr lang="en-US" b="1" dirty="0"/>
              <a:t>Hierarchical Information:</a:t>
            </a:r>
            <a:r>
              <a:rPr lang="en-US" dirty="0"/>
              <a:t> Captures multi-body interactions in the atomic environment.</a:t>
            </a:r>
          </a:p>
          <a:p>
            <a:pPr marL="285750" indent="-285750">
              <a:buFont typeface="Arial" panose="020B0604020202020204" pitchFamily="34" charset="0"/>
              <a:buChar char="•"/>
            </a:pPr>
            <a:r>
              <a:rPr lang="en-US" b="1" dirty="0"/>
              <a:t>Compact Representation:</a:t>
            </a:r>
            <a:r>
              <a:rPr lang="en-US" dirty="0"/>
              <a:t> Provides a high-dimensional but compact representation of the local atomic environment.</a:t>
            </a:r>
          </a:p>
          <a:p>
            <a:pPr marL="285750" indent="-285750">
              <a:buFont typeface="Arial" panose="020B0604020202020204" pitchFamily="34" charset="0"/>
              <a:buChar char="•"/>
            </a:pPr>
            <a:r>
              <a:rPr lang="en-US" b="1" dirty="0"/>
              <a:t>Versatility:</a:t>
            </a:r>
            <a:r>
              <a:rPr lang="en-US" dirty="0"/>
              <a:t> Applicable to both molecules and materials across various systems.</a:t>
            </a:r>
            <a:endParaRPr lang="pt-BR" dirty="0"/>
          </a:p>
        </p:txBody>
      </p:sp>
    </p:spTree>
    <p:extLst>
      <p:ext uri="{BB962C8B-B14F-4D97-AF65-F5344CB8AC3E}">
        <p14:creationId xmlns:p14="http://schemas.microsoft.com/office/powerpoint/2010/main" val="3932285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58E8D-EB5D-D0CF-E6FB-6A07D2060545}"/>
              </a:ext>
            </a:extLst>
          </p:cNvPr>
          <p:cNvSpPr>
            <a:spLocks noGrp="1"/>
          </p:cNvSpPr>
          <p:nvPr>
            <p:ph type="title"/>
          </p:nvPr>
        </p:nvSpPr>
        <p:spPr>
          <a:xfrm>
            <a:off x="838199" y="85579"/>
            <a:ext cx="10515600" cy="1325563"/>
          </a:xfrm>
        </p:spPr>
        <p:txBody>
          <a:bodyPr/>
          <a:lstStyle/>
          <a:p>
            <a:r>
              <a:rPr lang="en-US" dirty="0"/>
              <a:t>Smooth Overlap of Atomic Positions (SOAP)</a:t>
            </a:r>
            <a:endParaRPr lang="pt-BR" dirty="0"/>
          </a:p>
        </p:txBody>
      </p:sp>
      <p:sp>
        <p:nvSpPr>
          <p:cNvPr id="4" name="Slide Number Placeholder 3">
            <a:extLst>
              <a:ext uri="{FF2B5EF4-FFF2-40B4-BE49-F238E27FC236}">
                <a16:creationId xmlns:a16="http://schemas.microsoft.com/office/drawing/2014/main" id="{2235F48A-634A-099C-E68C-EF96ADFAAEEE}"/>
              </a:ext>
            </a:extLst>
          </p:cNvPr>
          <p:cNvSpPr>
            <a:spLocks noGrp="1"/>
          </p:cNvSpPr>
          <p:nvPr>
            <p:ph type="sldNum" sz="quarter" idx="12"/>
          </p:nvPr>
        </p:nvSpPr>
        <p:spPr/>
        <p:txBody>
          <a:bodyPr/>
          <a:lstStyle/>
          <a:p>
            <a:fld id="{2EEF9993-BA4F-46C9-846A-E5AA11122F69}" type="slidenum">
              <a:rPr lang="pt-BR" smtClean="0"/>
              <a:t>37</a:t>
            </a:fld>
            <a:endParaRPr lang="pt-BR"/>
          </a:p>
        </p:txBody>
      </p:sp>
      <p:sp>
        <p:nvSpPr>
          <p:cNvPr id="7" name="TextBox 6">
            <a:extLst>
              <a:ext uri="{FF2B5EF4-FFF2-40B4-BE49-F238E27FC236}">
                <a16:creationId xmlns:a16="http://schemas.microsoft.com/office/drawing/2014/main" id="{C18F70A3-22FC-28A3-C537-EF1F40A13983}"/>
              </a:ext>
            </a:extLst>
          </p:cNvPr>
          <p:cNvSpPr txBox="1"/>
          <p:nvPr/>
        </p:nvSpPr>
        <p:spPr>
          <a:xfrm>
            <a:off x="411014" y="1234515"/>
            <a:ext cx="8146475" cy="923330"/>
          </a:xfrm>
          <a:prstGeom prst="rect">
            <a:avLst/>
          </a:prstGeom>
          <a:noFill/>
          <a:ln>
            <a:solidFill>
              <a:schemeClr val="tx1"/>
            </a:solidFill>
          </a:ln>
        </p:spPr>
        <p:txBody>
          <a:bodyPr wrap="square">
            <a:spAutoFit/>
          </a:bodyPr>
          <a:lstStyle/>
          <a:p>
            <a:r>
              <a:rPr lang="en-US" dirty="0"/>
              <a:t>A descriptor that encodes regions of atomic geometries by using a local expansion of a gaussian smeared atomic density with orthonormal functions based on spherical harmonics and radial basis functions.</a:t>
            </a:r>
            <a:endParaRPr lang="pt-BR" dirty="0"/>
          </a:p>
        </p:txBody>
      </p:sp>
      <p:sp>
        <p:nvSpPr>
          <p:cNvPr id="9" name="TextBox 8">
            <a:extLst>
              <a:ext uri="{FF2B5EF4-FFF2-40B4-BE49-F238E27FC236}">
                <a16:creationId xmlns:a16="http://schemas.microsoft.com/office/drawing/2014/main" id="{199A4777-3127-3BD0-A3C0-A73EF18A9FB8}"/>
              </a:ext>
            </a:extLst>
          </p:cNvPr>
          <p:cNvSpPr txBox="1"/>
          <p:nvPr/>
        </p:nvSpPr>
        <p:spPr>
          <a:xfrm>
            <a:off x="177799" y="2386032"/>
            <a:ext cx="5621867" cy="3970318"/>
          </a:xfrm>
          <a:prstGeom prst="rect">
            <a:avLst/>
          </a:prstGeom>
          <a:noFill/>
        </p:spPr>
        <p:txBody>
          <a:bodyPr wrap="square">
            <a:spAutoFit/>
          </a:bodyPr>
          <a:lstStyle/>
          <a:p>
            <a:pPr marL="285750" indent="-285750">
              <a:buFont typeface="Arial" panose="020B0604020202020204" pitchFamily="34" charset="0"/>
              <a:buChar char="•"/>
            </a:pPr>
            <a:r>
              <a:rPr lang="en-US" b="1" dirty="0"/>
              <a:t>Invariance:</a:t>
            </a:r>
            <a:r>
              <a:rPr lang="en-US" dirty="0"/>
              <a:t> Invariant to translations, rotations, and permutations of atoms.</a:t>
            </a:r>
          </a:p>
          <a:p>
            <a:pPr marL="285750" indent="-285750">
              <a:buFont typeface="Arial" panose="020B0604020202020204" pitchFamily="34" charset="0"/>
              <a:buChar char="•"/>
            </a:pPr>
            <a:r>
              <a:rPr lang="en-US" b="1" dirty="0"/>
              <a:t>Smoothness:</a:t>
            </a:r>
            <a:r>
              <a:rPr lang="en-US" dirty="0"/>
              <a:t> Smooth integration over local environments makes it robust to slight perturbations.</a:t>
            </a:r>
          </a:p>
          <a:p>
            <a:pPr marL="285750" indent="-285750">
              <a:buFont typeface="Arial" panose="020B0604020202020204" pitchFamily="34" charset="0"/>
              <a:buChar char="•"/>
            </a:pPr>
            <a:r>
              <a:rPr lang="en-US" b="1" dirty="0"/>
              <a:t>Differentiability:</a:t>
            </a:r>
            <a:r>
              <a:rPr lang="en-US" dirty="0"/>
              <a:t> Can be made differentiable with respect to atomic positions for gradient-based optimization.</a:t>
            </a:r>
          </a:p>
          <a:p>
            <a:pPr marL="285750" indent="-285750">
              <a:buFont typeface="Arial" panose="020B0604020202020204" pitchFamily="34" charset="0"/>
              <a:buChar char="•"/>
            </a:pPr>
            <a:r>
              <a:rPr lang="en-US" b="1" dirty="0"/>
              <a:t>Hierarchical Information:</a:t>
            </a:r>
            <a:r>
              <a:rPr lang="en-US" dirty="0"/>
              <a:t> Captures multi-body interactions in the atomic environment.</a:t>
            </a:r>
          </a:p>
          <a:p>
            <a:pPr marL="285750" indent="-285750">
              <a:buFont typeface="Arial" panose="020B0604020202020204" pitchFamily="34" charset="0"/>
              <a:buChar char="•"/>
            </a:pPr>
            <a:r>
              <a:rPr lang="en-US" b="1" dirty="0"/>
              <a:t>Compact Representation:</a:t>
            </a:r>
            <a:r>
              <a:rPr lang="en-US" dirty="0"/>
              <a:t> Provides a high-dimensional but compact representation of the local atomic environment.</a:t>
            </a:r>
          </a:p>
          <a:p>
            <a:pPr marL="285750" indent="-285750">
              <a:buFont typeface="Arial" panose="020B0604020202020204" pitchFamily="34" charset="0"/>
              <a:buChar char="•"/>
            </a:pPr>
            <a:r>
              <a:rPr lang="en-US" b="1" dirty="0"/>
              <a:t>Versatility:</a:t>
            </a:r>
            <a:r>
              <a:rPr lang="en-US" dirty="0"/>
              <a:t> Applicable to both molecules and materials across various systems.</a:t>
            </a:r>
            <a:endParaRPr lang="pt-BR" dirty="0"/>
          </a:p>
        </p:txBody>
      </p:sp>
      <p:sp>
        <p:nvSpPr>
          <p:cNvPr id="3" name="TextBox 2">
            <a:extLst>
              <a:ext uri="{FF2B5EF4-FFF2-40B4-BE49-F238E27FC236}">
                <a16:creationId xmlns:a16="http://schemas.microsoft.com/office/drawing/2014/main" id="{47B4C3C4-1654-24A7-A30A-31F4E969F385}"/>
              </a:ext>
            </a:extLst>
          </p:cNvPr>
          <p:cNvSpPr txBox="1"/>
          <p:nvPr/>
        </p:nvSpPr>
        <p:spPr>
          <a:xfrm>
            <a:off x="6392336" y="2916207"/>
            <a:ext cx="5283970" cy="2308324"/>
          </a:xfrm>
          <a:prstGeom prst="rect">
            <a:avLst/>
          </a:prstGeom>
          <a:noFill/>
          <a:ln>
            <a:solidFill>
              <a:schemeClr val="tx1"/>
            </a:solidFill>
          </a:ln>
        </p:spPr>
        <p:txBody>
          <a:bodyPr wrap="square">
            <a:spAutoFit/>
          </a:bodyPr>
          <a:lstStyle/>
          <a:p>
            <a:r>
              <a:rPr lang="pt-BR" dirty="0"/>
              <a:t>M. F. Langer, A. </a:t>
            </a:r>
            <a:r>
              <a:rPr lang="pt-BR" dirty="0" err="1"/>
              <a:t>Goeßmann</a:t>
            </a:r>
            <a:r>
              <a:rPr lang="pt-BR" dirty="0"/>
              <a:t> and M. </a:t>
            </a:r>
            <a:r>
              <a:rPr lang="pt-BR" dirty="0" err="1"/>
              <a:t>Rupp</a:t>
            </a:r>
            <a:r>
              <a:rPr lang="pt-BR" dirty="0"/>
              <a:t>, </a:t>
            </a:r>
            <a:r>
              <a:rPr lang="pt-BR" i="1" dirty="0" err="1"/>
              <a:t>npj</a:t>
            </a:r>
            <a:r>
              <a:rPr lang="pt-BR" i="1" dirty="0"/>
              <a:t> Comput. Mater.</a:t>
            </a:r>
            <a:r>
              <a:rPr lang="pt-BR" dirty="0"/>
              <a:t>, 2022, </a:t>
            </a:r>
            <a:r>
              <a:rPr lang="pt-BR" b="1" dirty="0"/>
              <a:t>8</a:t>
            </a:r>
            <a:r>
              <a:rPr lang="pt-BR" dirty="0"/>
              <a:t>, 41.</a:t>
            </a:r>
          </a:p>
          <a:p>
            <a:endParaRPr lang="pt-BR" dirty="0"/>
          </a:p>
          <a:p>
            <a:r>
              <a:rPr lang="pt-BR" dirty="0"/>
              <a:t>S. De, A. P. Bartók, G. </a:t>
            </a:r>
            <a:r>
              <a:rPr lang="pt-BR" dirty="0" err="1"/>
              <a:t>Csányi</a:t>
            </a:r>
            <a:r>
              <a:rPr lang="pt-BR" dirty="0"/>
              <a:t> and M. </a:t>
            </a:r>
            <a:r>
              <a:rPr lang="pt-BR" dirty="0" err="1"/>
              <a:t>Ceriotti</a:t>
            </a:r>
            <a:r>
              <a:rPr lang="pt-BR" dirty="0"/>
              <a:t>, </a:t>
            </a:r>
            <a:r>
              <a:rPr lang="pt-BR" i="1" dirty="0" err="1"/>
              <a:t>Phys</a:t>
            </a:r>
            <a:r>
              <a:rPr lang="pt-BR" i="1" dirty="0"/>
              <a:t>. </a:t>
            </a:r>
            <a:r>
              <a:rPr lang="pt-BR" i="1" dirty="0" err="1"/>
              <a:t>Chem</a:t>
            </a:r>
            <a:r>
              <a:rPr lang="pt-BR" i="1" dirty="0"/>
              <a:t>. </a:t>
            </a:r>
            <a:r>
              <a:rPr lang="pt-BR" i="1" dirty="0" err="1"/>
              <a:t>Chem</a:t>
            </a:r>
            <a:r>
              <a:rPr lang="pt-BR" i="1" dirty="0"/>
              <a:t>. </a:t>
            </a:r>
            <a:r>
              <a:rPr lang="pt-BR" i="1" dirty="0" err="1"/>
              <a:t>Phys</a:t>
            </a:r>
            <a:r>
              <a:rPr lang="pt-BR" i="1" dirty="0"/>
              <a:t>.</a:t>
            </a:r>
            <a:r>
              <a:rPr lang="pt-BR" dirty="0"/>
              <a:t>, 2016, </a:t>
            </a:r>
            <a:r>
              <a:rPr lang="pt-BR" b="1" dirty="0"/>
              <a:t>18</a:t>
            </a:r>
            <a:r>
              <a:rPr lang="pt-BR" dirty="0"/>
              <a:t>, 13754–13769. </a:t>
            </a:r>
          </a:p>
          <a:p>
            <a:endParaRPr lang="pt-BR" dirty="0"/>
          </a:p>
          <a:p>
            <a:r>
              <a:rPr lang="en-US" dirty="0"/>
              <a:t>A. P. Bartók, R. Kondor and G. </a:t>
            </a:r>
            <a:r>
              <a:rPr lang="en-US" dirty="0" err="1"/>
              <a:t>Csányi</a:t>
            </a:r>
            <a:r>
              <a:rPr lang="en-US" dirty="0"/>
              <a:t>, </a:t>
            </a:r>
            <a:r>
              <a:rPr lang="en-US" i="1" dirty="0"/>
              <a:t>Phys. Rev. B</a:t>
            </a:r>
            <a:r>
              <a:rPr lang="en-US" dirty="0"/>
              <a:t>, 2013, </a:t>
            </a:r>
            <a:r>
              <a:rPr lang="en-US" b="1" dirty="0"/>
              <a:t>87</a:t>
            </a:r>
            <a:r>
              <a:rPr lang="en-US" dirty="0"/>
              <a:t>, 184115. </a:t>
            </a:r>
            <a:endParaRPr lang="pt-BR" dirty="0"/>
          </a:p>
        </p:txBody>
      </p:sp>
    </p:spTree>
    <p:extLst>
      <p:ext uri="{BB962C8B-B14F-4D97-AF65-F5344CB8AC3E}">
        <p14:creationId xmlns:p14="http://schemas.microsoft.com/office/powerpoint/2010/main" val="1647121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99A299-D334-2044-36A6-3E47E3133DE9}"/>
              </a:ext>
            </a:extLst>
          </p:cNvPr>
          <p:cNvSpPr>
            <a:spLocks noGrp="1"/>
          </p:cNvSpPr>
          <p:nvPr>
            <p:ph type="title"/>
          </p:nvPr>
        </p:nvSpPr>
        <p:spPr>
          <a:xfrm>
            <a:off x="831850" y="3429000"/>
            <a:ext cx="10515600" cy="1133475"/>
          </a:xfrm>
        </p:spPr>
        <p:txBody>
          <a:bodyPr/>
          <a:lstStyle/>
          <a:p>
            <a:pPr algn="ctr"/>
            <a:r>
              <a:rPr lang="en-US"/>
              <a:t>In Python…</a:t>
            </a:r>
            <a:endParaRPr lang="pt-BR" dirty="0"/>
          </a:p>
        </p:txBody>
      </p:sp>
      <p:sp>
        <p:nvSpPr>
          <p:cNvPr id="6" name="Text Placeholder 5">
            <a:extLst>
              <a:ext uri="{FF2B5EF4-FFF2-40B4-BE49-F238E27FC236}">
                <a16:creationId xmlns:a16="http://schemas.microsoft.com/office/drawing/2014/main" id="{2ADB8EE3-0D1A-E01F-C272-1BE43D83576E}"/>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72A4E13-B135-3EB5-97D8-62E264F09D63}"/>
              </a:ext>
            </a:extLst>
          </p:cNvPr>
          <p:cNvSpPr>
            <a:spLocks noGrp="1"/>
          </p:cNvSpPr>
          <p:nvPr>
            <p:ph type="sldNum" sz="quarter" idx="12"/>
          </p:nvPr>
        </p:nvSpPr>
        <p:spPr/>
        <p:txBody>
          <a:bodyPr/>
          <a:lstStyle/>
          <a:p>
            <a:fld id="{2EEF9993-BA4F-46C9-846A-E5AA11122F69}" type="slidenum">
              <a:rPr lang="pt-BR" smtClean="0"/>
              <a:t>38</a:t>
            </a:fld>
            <a:endParaRPr lang="pt-BR"/>
          </a:p>
        </p:txBody>
      </p:sp>
      <p:pic>
        <p:nvPicPr>
          <p:cNvPr id="2054" name="Picture 6" descr="Python – Logos Download">
            <a:extLst>
              <a:ext uri="{FF2B5EF4-FFF2-40B4-BE49-F238E27FC236}">
                <a16:creationId xmlns:a16="http://schemas.microsoft.com/office/drawing/2014/main" id="{44FFD8BF-2A7C-CA14-F37B-16B40F47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248" y="925585"/>
            <a:ext cx="2333503" cy="2324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67897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58E8D-EB5D-D0CF-E6FB-6A07D2060545}"/>
              </a:ext>
            </a:extLst>
          </p:cNvPr>
          <p:cNvSpPr>
            <a:spLocks noGrp="1"/>
          </p:cNvSpPr>
          <p:nvPr>
            <p:ph type="title"/>
          </p:nvPr>
        </p:nvSpPr>
        <p:spPr>
          <a:xfrm>
            <a:off x="838199" y="85579"/>
            <a:ext cx="10515600" cy="1325563"/>
          </a:xfrm>
        </p:spPr>
        <p:txBody>
          <a:bodyPr/>
          <a:lstStyle/>
          <a:p>
            <a:r>
              <a:rPr lang="en-US" dirty="0"/>
              <a:t>Smooth Overlap of Atomic Positions (SOAP)</a:t>
            </a:r>
            <a:endParaRPr lang="pt-BR" dirty="0"/>
          </a:p>
        </p:txBody>
      </p:sp>
      <p:sp>
        <p:nvSpPr>
          <p:cNvPr id="4" name="Slide Number Placeholder 3">
            <a:extLst>
              <a:ext uri="{FF2B5EF4-FFF2-40B4-BE49-F238E27FC236}">
                <a16:creationId xmlns:a16="http://schemas.microsoft.com/office/drawing/2014/main" id="{2235F48A-634A-099C-E68C-EF96ADFAAEEE}"/>
              </a:ext>
            </a:extLst>
          </p:cNvPr>
          <p:cNvSpPr>
            <a:spLocks noGrp="1"/>
          </p:cNvSpPr>
          <p:nvPr>
            <p:ph type="sldNum" sz="quarter" idx="12"/>
          </p:nvPr>
        </p:nvSpPr>
        <p:spPr/>
        <p:txBody>
          <a:bodyPr/>
          <a:lstStyle/>
          <a:p>
            <a:fld id="{2EEF9993-BA4F-46C9-846A-E5AA11122F69}" type="slidenum">
              <a:rPr lang="pt-BR" smtClean="0"/>
              <a:t>39</a:t>
            </a:fld>
            <a:endParaRPr lang="pt-BR"/>
          </a:p>
        </p:txBody>
      </p:sp>
      <p:sp>
        <p:nvSpPr>
          <p:cNvPr id="7" name="TextBox 6">
            <a:extLst>
              <a:ext uri="{FF2B5EF4-FFF2-40B4-BE49-F238E27FC236}">
                <a16:creationId xmlns:a16="http://schemas.microsoft.com/office/drawing/2014/main" id="{C18F70A3-22FC-28A3-C537-EF1F40A13983}"/>
              </a:ext>
            </a:extLst>
          </p:cNvPr>
          <p:cNvSpPr txBox="1"/>
          <p:nvPr/>
        </p:nvSpPr>
        <p:spPr>
          <a:xfrm>
            <a:off x="411014" y="1234515"/>
            <a:ext cx="8146475" cy="923330"/>
          </a:xfrm>
          <a:prstGeom prst="rect">
            <a:avLst/>
          </a:prstGeom>
          <a:noFill/>
          <a:ln>
            <a:solidFill>
              <a:schemeClr val="tx1"/>
            </a:solidFill>
          </a:ln>
        </p:spPr>
        <p:txBody>
          <a:bodyPr wrap="square">
            <a:spAutoFit/>
          </a:bodyPr>
          <a:lstStyle/>
          <a:p>
            <a:r>
              <a:rPr lang="en-US" dirty="0"/>
              <a:t>A descriptor that encodes regions of atomic geometries by using a local expansion of a gaussian smeared atomic density with orthonormal functions based on spherical harmonics and radial basis functions.</a:t>
            </a:r>
            <a:endParaRPr lang="pt-BR" dirty="0"/>
          </a:p>
        </p:txBody>
      </p:sp>
      <p:sp>
        <p:nvSpPr>
          <p:cNvPr id="9" name="TextBox 8">
            <a:extLst>
              <a:ext uri="{FF2B5EF4-FFF2-40B4-BE49-F238E27FC236}">
                <a16:creationId xmlns:a16="http://schemas.microsoft.com/office/drawing/2014/main" id="{199A4777-3127-3BD0-A3C0-A73EF18A9FB8}"/>
              </a:ext>
            </a:extLst>
          </p:cNvPr>
          <p:cNvSpPr txBox="1"/>
          <p:nvPr/>
        </p:nvSpPr>
        <p:spPr>
          <a:xfrm>
            <a:off x="177799" y="2386032"/>
            <a:ext cx="5621867" cy="3970318"/>
          </a:xfrm>
          <a:prstGeom prst="rect">
            <a:avLst/>
          </a:prstGeom>
          <a:noFill/>
        </p:spPr>
        <p:txBody>
          <a:bodyPr wrap="square">
            <a:spAutoFit/>
          </a:bodyPr>
          <a:lstStyle/>
          <a:p>
            <a:pPr marL="285750" indent="-285750">
              <a:buFont typeface="Arial" panose="020B0604020202020204" pitchFamily="34" charset="0"/>
              <a:buChar char="•"/>
            </a:pPr>
            <a:r>
              <a:rPr lang="en-US" b="1" dirty="0"/>
              <a:t>Invariance:</a:t>
            </a:r>
            <a:r>
              <a:rPr lang="en-US" dirty="0"/>
              <a:t> Invariant to translations, rotations, and permutations of atoms.</a:t>
            </a:r>
          </a:p>
          <a:p>
            <a:pPr marL="285750" indent="-285750">
              <a:buFont typeface="Arial" panose="020B0604020202020204" pitchFamily="34" charset="0"/>
              <a:buChar char="•"/>
            </a:pPr>
            <a:r>
              <a:rPr lang="en-US" b="1" dirty="0"/>
              <a:t>Smoothness:</a:t>
            </a:r>
            <a:r>
              <a:rPr lang="en-US" dirty="0"/>
              <a:t> Smooth integration over local environments makes it robust to slight perturbations.</a:t>
            </a:r>
          </a:p>
          <a:p>
            <a:pPr marL="285750" indent="-285750">
              <a:buFont typeface="Arial" panose="020B0604020202020204" pitchFamily="34" charset="0"/>
              <a:buChar char="•"/>
            </a:pPr>
            <a:r>
              <a:rPr lang="en-US" b="1" dirty="0"/>
              <a:t>Differentiability:</a:t>
            </a:r>
            <a:r>
              <a:rPr lang="en-US" dirty="0"/>
              <a:t> Can be made differentiable with respect to atomic positions for gradient-based optimization.</a:t>
            </a:r>
          </a:p>
          <a:p>
            <a:pPr marL="285750" indent="-285750">
              <a:buFont typeface="Arial" panose="020B0604020202020204" pitchFamily="34" charset="0"/>
              <a:buChar char="•"/>
            </a:pPr>
            <a:r>
              <a:rPr lang="en-US" b="1" dirty="0"/>
              <a:t>Hierarchical Information:</a:t>
            </a:r>
            <a:r>
              <a:rPr lang="en-US" dirty="0"/>
              <a:t> Captures multi-body interactions in the atomic environment.</a:t>
            </a:r>
          </a:p>
          <a:p>
            <a:pPr marL="285750" indent="-285750">
              <a:buFont typeface="Arial" panose="020B0604020202020204" pitchFamily="34" charset="0"/>
              <a:buChar char="•"/>
            </a:pPr>
            <a:r>
              <a:rPr lang="en-US" b="1" dirty="0"/>
              <a:t>Compact Representation:</a:t>
            </a:r>
            <a:r>
              <a:rPr lang="en-US" dirty="0"/>
              <a:t> Provides a high-dimensional but compact representation of the local atomic environment.</a:t>
            </a:r>
          </a:p>
          <a:p>
            <a:pPr marL="285750" indent="-285750">
              <a:buFont typeface="Arial" panose="020B0604020202020204" pitchFamily="34" charset="0"/>
              <a:buChar char="•"/>
            </a:pPr>
            <a:r>
              <a:rPr lang="en-US" b="1" dirty="0"/>
              <a:t>Versatility:</a:t>
            </a:r>
            <a:r>
              <a:rPr lang="en-US" dirty="0"/>
              <a:t> Applicable to both molecules and materials across various systems.</a:t>
            </a:r>
            <a:endParaRPr lang="pt-BR" dirty="0"/>
          </a:p>
        </p:txBody>
      </p:sp>
      <p:sp>
        <p:nvSpPr>
          <p:cNvPr id="11" name="TextBox 10">
            <a:extLst>
              <a:ext uri="{FF2B5EF4-FFF2-40B4-BE49-F238E27FC236}">
                <a16:creationId xmlns:a16="http://schemas.microsoft.com/office/drawing/2014/main" id="{DEE52CB5-FAED-87A1-75A9-DE47BB3E609B}"/>
              </a:ext>
            </a:extLst>
          </p:cNvPr>
          <p:cNvSpPr txBox="1"/>
          <p:nvPr/>
        </p:nvSpPr>
        <p:spPr>
          <a:xfrm>
            <a:off x="6095999" y="2386032"/>
            <a:ext cx="5621867" cy="3970318"/>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FF0000"/>
                </a:solidFill>
              </a:rPr>
              <a:t>High Complexity:</a:t>
            </a:r>
            <a:r>
              <a:rPr lang="en-US" dirty="0">
                <a:solidFill>
                  <a:srgbClr val="FF0000"/>
                </a:solidFill>
              </a:rPr>
              <a:t> Requires significant computational resources, especially for larger systems.</a:t>
            </a:r>
          </a:p>
          <a:p>
            <a:pPr marL="285750" indent="-285750">
              <a:buFont typeface="Arial" panose="020B0604020202020204" pitchFamily="34" charset="0"/>
              <a:buChar char="•"/>
            </a:pPr>
            <a:r>
              <a:rPr lang="en-US" b="1" dirty="0">
                <a:solidFill>
                  <a:srgbClr val="FF0000"/>
                </a:solidFill>
              </a:rPr>
              <a:t>Lack of Intuition:</a:t>
            </a:r>
            <a:r>
              <a:rPr lang="en-US" dirty="0">
                <a:solidFill>
                  <a:srgbClr val="FF0000"/>
                </a:solidFill>
              </a:rPr>
              <a:t> Descriptors are mathematically complex and not directly interpretable in terms of physical properties.</a:t>
            </a:r>
            <a:endParaRPr lang="en-US" b="1" dirty="0">
              <a:solidFill>
                <a:srgbClr val="FF0000"/>
              </a:solidFill>
            </a:endParaRPr>
          </a:p>
          <a:p>
            <a:pPr marL="285750" indent="-285750">
              <a:buFont typeface="Arial" panose="020B0604020202020204" pitchFamily="34" charset="0"/>
              <a:buChar char="•"/>
            </a:pPr>
            <a:r>
              <a:rPr lang="en-US" b="1" dirty="0">
                <a:solidFill>
                  <a:srgbClr val="FF0000"/>
                </a:solidFill>
              </a:rPr>
              <a:t>Tuning Required:</a:t>
            </a:r>
            <a:r>
              <a:rPr lang="en-US" dirty="0">
                <a:solidFill>
                  <a:srgbClr val="FF0000"/>
                </a:solidFill>
              </a:rPr>
              <a:t> Optimal performance often requires fine-tuning of various hyperparameters.</a:t>
            </a:r>
          </a:p>
          <a:p>
            <a:pPr marL="285750" indent="-285750">
              <a:buFont typeface="Arial" panose="020B0604020202020204" pitchFamily="34" charset="0"/>
              <a:buChar char="•"/>
            </a:pPr>
            <a:r>
              <a:rPr lang="en-US" b="1" dirty="0">
                <a:solidFill>
                  <a:srgbClr val="FF0000"/>
                </a:solidFill>
              </a:rPr>
              <a:t>Sensitivity to Hyperparameters:</a:t>
            </a:r>
            <a:r>
              <a:rPr lang="en-US" dirty="0">
                <a:solidFill>
                  <a:srgbClr val="FF0000"/>
                </a:solidFill>
              </a:rPr>
              <a:t> Choice of hyperparameters can affect the invariances (e.g., rotational, translational) that the descriptors are supposed to capture.</a:t>
            </a:r>
          </a:p>
          <a:p>
            <a:pPr marL="285750" indent="-285750">
              <a:buFont typeface="Arial" panose="020B0604020202020204" pitchFamily="34" charset="0"/>
              <a:buChar char="•"/>
            </a:pPr>
            <a:r>
              <a:rPr lang="en-US" b="1" dirty="0">
                <a:solidFill>
                  <a:srgbClr val="FF0000"/>
                </a:solidFill>
              </a:rPr>
              <a:t>High-dimensional Data:</a:t>
            </a:r>
            <a:r>
              <a:rPr lang="en-US" dirty="0">
                <a:solidFill>
                  <a:srgbClr val="FF0000"/>
                </a:solidFill>
              </a:rPr>
              <a:t> The descriptors can be high-dimensional and memory-intensive, which can be a limitation for large-scale applications.</a:t>
            </a:r>
            <a:endParaRPr lang="pt-BR" dirty="0">
              <a:solidFill>
                <a:srgbClr val="FF0000"/>
              </a:solidFill>
            </a:endParaRPr>
          </a:p>
        </p:txBody>
      </p:sp>
    </p:spTree>
    <p:extLst>
      <p:ext uri="{BB962C8B-B14F-4D97-AF65-F5344CB8AC3E}">
        <p14:creationId xmlns:p14="http://schemas.microsoft.com/office/powerpoint/2010/main" val="24489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D2463A-A6AF-D72D-6870-CC2E56A361CF}"/>
              </a:ext>
            </a:extLst>
          </p:cNvPr>
          <p:cNvSpPr txBox="1"/>
          <p:nvPr/>
        </p:nvSpPr>
        <p:spPr>
          <a:xfrm>
            <a:off x="429490" y="598208"/>
            <a:ext cx="11333019" cy="830997"/>
          </a:xfrm>
          <a:prstGeom prst="rect">
            <a:avLst/>
          </a:prstGeom>
          <a:noFill/>
        </p:spPr>
        <p:txBody>
          <a:bodyPr wrap="square">
            <a:spAutoFit/>
          </a:bodyPr>
          <a:lstStyle/>
          <a:p>
            <a:r>
              <a:rPr lang="en-US" sz="2400" b="1" dirty="0"/>
              <a:t>Representing chemical data in a concise and unambiguous way, understandable by both humans and machines, is not an easy task</a:t>
            </a:r>
            <a:endParaRPr lang="pt-BR" sz="2400" b="1" dirty="0"/>
          </a:p>
        </p:txBody>
      </p:sp>
      <p:pic>
        <p:nvPicPr>
          <p:cNvPr id="3" name="Picture 2" descr="A colorful splattered object on a black background&#10;&#10;Description automatically generated">
            <a:extLst>
              <a:ext uri="{FF2B5EF4-FFF2-40B4-BE49-F238E27FC236}">
                <a16:creationId xmlns:a16="http://schemas.microsoft.com/office/drawing/2014/main" id="{50CE5382-9679-97FB-096A-F8B49A4E2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637" y="1035815"/>
            <a:ext cx="11970328" cy="6010867"/>
          </a:xfrm>
          <a:prstGeom prst="rect">
            <a:avLst/>
          </a:prstGeom>
        </p:spPr>
      </p:pic>
      <p:sp>
        <p:nvSpPr>
          <p:cNvPr id="6" name="TextBox 5">
            <a:extLst>
              <a:ext uri="{FF2B5EF4-FFF2-40B4-BE49-F238E27FC236}">
                <a16:creationId xmlns:a16="http://schemas.microsoft.com/office/drawing/2014/main" id="{0A77F831-7A65-066B-3D71-DEA66D9608B8}"/>
              </a:ext>
            </a:extLst>
          </p:cNvPr>
          <p:cNvSpPr txBox="1"/>
          <p:nvPr/>
        </p:nvSpPr>
        <p:spPr>
          <a:xfrm>
            <a:off x="266700" y="6075126"/>
            <a:ext cx="6684818" cy="369332"/>
          </a:xfrm>
          <a:prstGeom prst="rect">
            <a:avLst/>
          </a:prstGeom>
          <a:noFill/>
        </p:spPr>
        <p:txBody>
          <a:bodyPr wrap="square">
            <a:spAutoFit/>
          </a:bodyPr>
          <a:lstStyle/>
          <a:p>
            <a:r>
              <a:rPr lang="pt-BR" b="0" i="0" dirty="0">
                <a:solidFill>
                  <a:srgbClr val="333333"/>
                </a:solidFill>
                <a:effectLst/>
                <a:latin typeface="Helvetica Neue"/>
              </a:rPr>
              <a:t>6VXX</a:t>
            </a:r>
            <a:r>
              <a:rPr lang="en-US" dirty="0"/>
              <a:t> - Structure of the SARS-CoV-2 spike glycoprotein</a:t>
            </a:r>
            <a:endParaRPr lang="pt-BR" dirty="0"/>
          </a:p>
        </p:txBody>
      </p:sp>
      <p:sp>
        <p:nvSpPr>
          <p:cNvPr id="2" name="Slide Number Placeholder 1">
            <a:extLst>
              <a:ext uri="{FF2B5EF4-FFF2-40B4-BE49-F238E27FC236}">
                <a16:creationId xmlns:a16="http://schemas.microsoft.com/office/drawing/2014/main" id="{95A5E941-4909-62CC-70EE-AB3E9A70C81B}"/>
              </a:ext>
            </a:extLst>
          </p:cNvPr>
          <p:cNvSpPr>
            <a:spLocks noGrp="1"/>
          </p:cNvSpPr>
          <p:nvPr>
            <p:ph type="sldNum" sz="quarter" idx="12"/>
          </p:nvPr>
        </p:nvSpPr>
        <p:spPr/>
        <p:txBody>
          <a:bodyPr/>
          <a:lstStyle/>
          <a:p>
            <a:fld id="{2EEF9993-BA4F-46C9-846A-E5AA11122F69}" type="slidenum">
              <a:rPr lang="pt-BR" smtClean="0"/>
              <a:t>4</a:t>
            </a:fld>
            <a:endParaRPr lang="pt-BR"/>
          </a:p>
        </p:txBody>
      </p:sp>
    </p:spTree>
    <p:extLst>
      <p:ext uri="{BB962C8B-B14F-4D97-AF65-F5344CB8AC3E}">
        <p14:creationId xmlns:p14="http://schemas.microsoft.com/office/powerpoint/2010/main" val="3056674805"/>
      </p:ext>
    </p:extLst>
  </p:cSld>
  <p:clrMapOvr>
    <a:masterClrMapping/>
  </p:clrMapOvr>
  <p:transition spd="slow">
    <p:push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0E479-544C-19B3-E48D-FED30F81500D}"/>
              </a:ext>
            </a:extLst>
          </p:cNvPr>
          <p:cNvSpPr>
            <a:spLocks noGrp="1"/>
          </p:cNvSpPr>
          <p:nvPr>
            <p:ph type="title"/>
          </p:nvPr>
        </p:nvSpPr>
        <p:spPr/>
        <p:txBody>
          <a:bodyPr/>
          <a:lstStyle/>
          <a:p>
            <a:pPr algn="ctr"/>
            <a:r>
              <a:rPr lang="en-US" dirty="0"/>
              <a:t>Tomorrow: Working with Datasets and Forests</a:t>
            </a:r>
            <a:endParaRPr lang="pt-BR" dirty="0"/>
          </a:p>
        </p:txBody>
      </p:sp>
      <p:sp>
        <p:nvSpPr>
          <p:cNvPr id="6" name="Text Placeholder 5">
            <a:extLst>
              <a:ext uri="{FF2B5EF4-FFF2-40B4-BE49-F238E27FC236}">
                <a16:creationId xmlns:a16="http://schemas.microsoft.com/office/drawing/2014/main" id="{325408C2-8E79-F7FD-0AB6-A1CDB279E1B2}"/>
              </a:ext>
            </a:extLst>
          </p:cNvPr>
          <p:cNvSpPr>
            <a:spLocks noGrp="1"/>
          </p:cNvSpPr>
          <p:nvPr>
            <p:ph type="body" idx="1"/>
          </p:nvPr>
        </p:nvSpPr>
        <p:spPr/>
        <p:txBody>
          <a:bodyPr/>
          <a:lstStyle/>
          <a:p>
            <a:pPr algn="ctr"/>
            <a:r>
              <a:rPr lang="en-US" b="1" u="sng" dirty="0">
                <a:solidFill>
                  <a:srgbClr val="FF0000"/>
                </a:solidFill>
              </a:rPr>
              <a:t>SBQT Day 3</a:t>
            </a:r>
            <a:endParaRPr lang="pt-BR" b="1" u="sng" dirty="0">
              <a:solidFill>
                <a:srgbClr val="FF0000"/>
              </a:solidFill>
            </a:endParaRPr>
          </a:p>
        </p:txBody>
      </p:sp>
      <p:sp>
        <p:nvSpPr>
          <p:cNvPr id="4" name="Slide Number Placeholder 3">
            <a:extLst>
              <a:ext uri="{FF2B5EF4-FFF2-40B4-BE49-F238E27FC236}">
                <a16:creationId xmlns:a16="http://schemas.microsoft.com/office/drawing/2014/main" id="{6604FD60-81C3-2F5A-9EDD-3A0E92D5C25D}"/>
              </a:ext>
            </a:extLst>
          </p:cNvPr>
          <p:cNvSpPr>
            <a:spLocks noGrp="1"/>
          </p:cNvSpPr>
          <p:nvPr>
            <p:ph type="sldNum" sz="quarter" idx="12"/>
          </p:nvPr>
        </p:nvSpPr>
        <p:spPr/>
        <p:txBody>
          <a:bodyPr/>
          <a:lstStyle/>
          <a:p>
            <a:fld id="{2EEF9993-BA4F-46C9-846A-E5AA11122F69}" type="slidenum">
              <a:rPr lang="pt-BR" smtClean="0"/>
              <a:t>40</a:t>
            </a:fld>
            <a:endParaRPr lang="pt-BR"/>
          </a:p>
        </p:txBody>
      </p:sp>
    </p:spTree>
    <p:extLst>
      <p:ext uri="{BB962C8B-B14F-4D97-AF65-F5344CB8AC3E}">
        <p14:creationId xmlns:p14="http://schemas.microsoft.com/office/powerpoint/2010/main" val="3784225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196A-0DF1-0C13-CBDC-DD012CB79C85}"/>
              </a:ext>
            </a:extLst>
          </p:cNvPr>
          <p:cNvSpPr>
            <a:spLocks noGrp="1"/>
          </p:cNvSpPr>
          <p:nvPr>
            <p:ph type="title"/>
          </p:nvPr>
        </p:nvSpPr>
        <p:spPr/>
        <p:txBody>
          <a:bodyPr/>
          <a:lstStyle/>
          <a:p>
            <a:r>
              <a:rPr lang="en-US" b="1" dirty="0"/>
              <a:t>(Un)avoidable problems</a:t>
            </a:r>
            <a:endParaRPr lang="pt-BR" b="1" dirty="0"/>
          </a:p>
        </p:txBody>
      </p:sp>
      <p:sp>
        <p:nvSpPr>
          <p:cNvPr id="4" name="Rectangle: Rounded Corners 3">
            <a:extLst>
              <a:ext uri="{FF2B5EF4-FFF2-40B4-BE49-F238E27FC236}">
                <a16:creationId xmlns:a16="http://schemas.microsoft.com/office/drawing/2014/main" id="{32E6DA50-709D-EFF6-B321-37D473AECF2C}"/>
              </a:ext>
            </a:extLst>
          </p:cNvPr>
          <p:cNvSpPr/>
          <p:nvPr/>
        </p:nvSpPr>
        <p:spPr>
          <a:xfrm>
            <a:off x="263237" y="1690688"/>
            <a:ext cx="3283527" cy="8866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000" dirty="0" err="1"/>
              <a:t>noncanonical</a:t>
            </a:r>
            <a:endParaRPr lang="pt-BR" sz="4000" dirty="0"/>
          </a:p>
        </p:txBody>
      </p:sp>
      <p:sp>
        <p:nvSpPr>
          <p:cNvPr id="6" name="TextBox 5">
            <a:extLst>
              <a:ext uri="{FF2B5EF4-FFF2-40B4-BE49-F238E27FC236}">
                <a16:creationId xmlns:a16="http://schemas.microsoft.com/office/drawing/2014/main" id="{D17EC47D-5A82-502F-D216-AA4CE30F29ED}"/>
              </a:ext>
            </a:extLst>
          </p:cNvPr>
          <p:cNvSpPr txBox="1"/>
          <p:nvPr/>
        </p:nvSpPr>
        <p:spPr>
          <a:xfrm>
            <a:off x="3685309" y="1949367"/>
            <a:ext cx="5611091" cy="369332"/>
          </a:xfrm>
          <a:prstGeom prst="rect">
            <a:avLst/>
          </a:prstGeom>
          <a:noFill/>
        </p:spPr>
        <p:txBody>
          <a:bodyPr wrap="square">
            <a:spAutoFit/>
          </a:bodyPr>
          <a:lstStyle/>
          <a:p>
            <a:r>
              <a:rPr lang="en-US" dirty="0"/>
              <a:t>multiple different representations for the same molecule</a:t>
            </a:r>
            <a:endParaRPr lang="pt-BR" dirty="0"/>
          </a:p>
        </p:txBody>
      </p:sp>
      <p:sp>
        <p:nvSpPr>
          <p:cNvPr id="7" name="Rectangle: Rounded Corners 6">
            <a:extLst>
              <a:ext uri="{FF2B5EF4-FFF2-40B4-BE49-F238E27FC236}">
                <a16:creationId xmlns:a16="http://schemas.microsoft.com/office/drawing/2014/main" id="{48D13B3F-BDA4-9554-20B3-3993207210C7}"/>
              </a:ext>
            </a:extLst>
          </p:cNvPr>
          <p:cNvSpPr/>
          <p:nvPr/>
        </p:nvSpPr>
        <p:spPr>
          <a:xfrm>
            <a:off x="263236" y="2785197"/>
            <a:ext cx="4876800" cy="8866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000" dirty="0" err="1"/>
              <a:t>nonunique</a:t>
            </a:r>
            <a:r>
              <a:rPr lang="pt-BR" sz="4000" dirty="0"/>
              <a:t>/</a:t>
            </a:r>
            <a:r>
              <a:rPr lang="pt-BR" sz="4000" dirty="0" err="1"/>
              <a:t>clashing</a:t>
            </a:r>
            <a:endParaRPr lang="pt-BR" sz="4000" dirty="0"/>
          </a:p>
        </p:txBody>
      </p:sp>
      <p:sp>
        <p:nvSpPr>
          <p:cNvPr id="8" name="TextBox 7">
            <a:extLst>
              <a:ext uri="{FF2B5EF4-FFF2-40B4-BE49-F238E27FC236}">
                <a16:creationId xmlns:a16="http://schemas.microsoft.com/office/drawing/2014/main" id="{3C1A2B70-3E2E-EEFF-03D3-1F17A28DA701}"/>
              </a:ext>
            </a:extLst>
          </p:cNvPr>
          <p:cNvSpPr txBox="1"/>
          <p:nvPr/>
        </p:nvSpPr>
        <p:spPr>
          <a:xfrm>
            <a:off x="5250872" y="2905376"/>
            <a:ext cx="6102928" cy="646331"/>
          </a:xfrm>
          <a:prstGeom prst="rect">
            <a:avLst/>
          </a:prstGeom>
          <a:noFill/>
        </p:spPr>
        <p:txBody>
          <a:bodyPr wrap="square">
            <a:spAutoFit/>
          </a:bodyPr>
          <a:lstStyle/>
          <a:p>
            <a:r>
              <a:rPr lang="en-US" dirty="0"/>
              <a:t> multiple different molecules that are encoded into the same </a:t>
            </a:r>
            <a:r>
              <a:rPr lang="pt-BR" dirty="0" err="1"/>
              <a:t>representation</a:t>
            </a:r>
            <a:endParaRPr lang="pt-BR" dirty="0"/>
          </a:p>
        </p:txBody>
      </p:sp>
      <p:pic>
        <p:nvPicPr>
          <p:cNvPr id="1026" name="Picture 2" descr="undefined">
            <a:extLst>
              <a:ext uri="{FF2B5EF4-FFF2-40B4-BE49-F238E27FC236}">
                <a16:creationId xmlns:a16="http://schemas.microsoft.com/office/drawing/2014/main" id="{03DDF187-A52F-4CFD-0DF1-3AAE56F75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805" y="3879706"/>
            <a:ext cx="3587459" cy="156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5B770BE-64EE-D9FE-3E6D-4F5CFB6508E1}"/>
              </a:ext>
            </a:extLst>
          </p:cNvPr>
          <p:cNvSpPr txBox="1"/>
          <p:nvPr/>
        </p:nvSpPr>
        <p:spPr>
          <a:xfrm>
            <a:off x="5140036" y="5651352"/>
            <a:ext cx="2279403" cy="461665"/>
          </a:xfrm>
          <a:prstGeom prst="rect">
            <a:avLst/>
          </a:prstGeom>
          <a:noFill/>
        </p:spPr>
        <p:txBody>
          <a:bodyPr wrap="square">
            <a:spAutoFit/>
          </a:bodyPr>
          <a:lstStyle/>
          <a:p>
            <a:pPr algn="ctr"/>
            <a:r>
              <a:rPr lang="pt-BR" sz="2400" dirty="0" err="1"/>
              <a:t>Oxepin</a:t>
            </a:r>
            <a:r>
              <a:rPr lang="pt-BR" sz="2400" dirty="0"/>
              <a:t> – C</a:t>
            </a:r>
            <a:r>
              <a:rPr lang="pt-BR" sz="2400" baseline="-25000" dirty="0"/>
              <a:t>6</a:t>
            </a:r>
            <a:r>
              <a:rPr lang="pt-BR" sz="2400" dirty="0"/>
              <a:t>H</a:t>
            </a:r>
            <a:r>
              <a:rPr lang="pt-BR" sz="2400" baseline="-25000" dirty="0"/>
              <a:t>6</a:t>
            </a:r>
            <a:r>
              <a:rPr lang="pt-BR" sz="2400" dirty="0"/>
              <a:t>O </a:t>
            </a:r>
          </a:p>
        </p:txBody>
      </p:sp>
      <p:sp>
        <p:nvSpPr>
          <p:cNvPr id="3" name="Slide Number Placeholder 2">
            <a:extLst>
              <a:ext uri="{FF2B5EF4-FFF2-40B4-BE49-F238E27FC236}">
                <a16:creationId xmlns:a16="http://schemas.microsoft.com/office/drawing/2014/main" id="{7A89E488-DFB6-5B12-2DAE-BE329A3CF3B7}"/>
              </a:ext>
            </a:extLst>
          </p:cNvPr>
          <p:cNvSpPr>
            <a:spLocks noGrp="1"/>
          </p:cNvSpPr>
          <p:nvPr>
            <p:ph type="sldNum" sz="quarter" idx="12"/>
          </p:nvPr>
        </p:nvSpPr>
        <p:spPr/>
        <p:txBody>
          <a:bodyPr/>
          <a:lstStyle/>
          <a:p>
            <a:fld id="{2EEF9993-BA4F-46C9-846A-E5AA11122F69}" type="slidenum">
              <a:rPr lang="pt-BR" smtClean="0"/>
              <a:t>5</a:t>
            </a:fld>
            <a:endParaRPr lang="pt-BR"/>
          </a:p>
        </p:txBody>
      </p:sp>
    </p:spTree>
    <p:extLst>
      <p:ext uri="{BB962C8B-B14F-4D97-AF65-F5344CB8AC3E}">
        <p14:creationId xmlns:p14="http://schemas.microsoft.com/office/powerpoint/2010/main" val="2777494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196A-0DF1-0C13-CBDC-DD012CB79C85}"/>
              </a:ext>
            </a:extLst>
          </p:cNvPr>
          <p:cNvSpPr>
            <a:spLocks noGrp="1"/>
          </p:cNvSpPr>
          <p:nvPr>
            <p:ph type="title"/>
          </p:nvPr>
        </p:nvSpPr>
        <p:spPr/>
        <p:txBody>
          <a:bodyPr/>
          <a:lstStyle/>
          <a:p>
            <a:r>
              <a:rPr lang="en-US" b="1" dirty="0"/>
              <a:t>(Un)avoidable problems</a:t>
            </a:r>
            <a:endParaRPr lang="pt-BR" b="1" dirty="0"/>
          </a:p>
        </p:txBody>
      </p:sp>
      <p:sp>
        <p:nvSpPr>
          <p:cNvPr id="4" name="Rectangle: Rounded Corners 3">
            <a:extLst>
              <a:ext uri="{FF2B5EF4-FFF2-40B4-BE49-F238E27FC236}">
                <a16:creationId xmlns:a16="http://schemas.microsoft.com/office/drawing/2014/main" id="{32E6DA50-709D-EFF6-B321-37D473AECF2C}"/>
              </a:ext>
            </a:extLst>
          </p:cNvPr>
          <p:cNvSpPr/>
          <p:nvPr/>
        </p:nvSpPr>
        <p:spPr>
          <a:xfrm>
            <a:off x="263237" y="1690688"/>
            <a:ext cx="3283527" cy="8866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000" dirty="0" err="1"/>
              <a:t>noncanonical</a:t>
            </a:r>
            <a:endParaRPr lang="pt-BR" sz="4000" dirty="0"/>
          </a:p>
        </p:txBody>
      </p:sp>
      <p:sp>
        <p:nvSpPr>
          <p:cNvPr id="6" name="TextBox 5">
            <a:extLst>
              <a:ext uri="{FF2B5EF4-FFF2-40B4-BE49-F238E27FC236}">
                <a16:creationId xmlns:a16="http://schemas.microsoft.com/office/drawing/2014/main" id="{D17EC47D-5A82-502F-D216-AA4CE30F29ED}"/>
              </a:ext>
            </a:extLst>
          </p:cNvPr>
          <p:cNvSpPr txBox="1"/>
          <p:nvPr/>
        </p:nvSpPr>
        <p:spPr>
          <a:xfrm>
            <a:off x="3685309" y="1949367"/>
            <a:ext cx="5611091" cy="369332"/>
          </a:xfrm>
          <a:prstGeom prst="rect">
            <a:avLst/>
          </a:prstGeom>
          <a:noFill/>
        </p:spPr>
        <p:txBody>
          <a:bodyPr wrap="square">
            <a:spAutoFit/>
          </a:bodyPr>
          <a:lstStyle/>
          <a:p>
            <a:r>
              <a:rPr lang="en-US" dirty="0"/>
              <a:t>multiple different representations for the same molecule</a:t>
            </a:r>
            <a:endParaRPr lang="pt-BR" dirty="0"/>
          </a:p>
        </p:txBody>
      </p:sp>
      <p:sp>
        <p:nvSpPr>
          <p:cNvPr id="7" name="Rectangle: Rounded Corners 6">
            <a:extLst>
              <a:ext uri="{FF2B5EF4-FFF2-40B4-BE49-F238E27FC236}">
                <a16:creationId xmlns:a16="http://schemas.microsoft.com/office/drawing/2014/main" id="{48D13B3F-BDA4-9554-20B3-3993207210C7}"/>
              </a:ext>
            </a:extLst>
          </p:cNvPr>
          <p:cNvSpPr/>
          <p:nvPr/>
        </p:nvSpPr>
        <p:spPr>
          <a:xfrm>
            <a:off x="263236" y="2785197"/>
            <a:ext cx="4876800" cy="8866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4000" dirty="0" err="1"/>
              <a:t>nonunique</a:t>
            </a:r>
            <a:r>
              <a:rPr lang="pt-BR" sz="4000" dirty="0"/>
              <a:t>/</a:t>
            </a:r>
            <a:r>
              <a:rPr lang="pt-BR" sz="4000" dirty="0" err="1"/>
              <a:t>clashing</a:t>
            </a:r>
            <a:endParaRPr lang="pt-BR" sz="4000" dirty="0"/>
          </a:p>
        </p:txBody>
      </p:sp>
      <p:sp>
        <p:nvSpPr>
          <p:cNvPr id="8" name="TextBox 7">
            <a:extLst>
              <a:ext uri="{FF2B5EF4-FFF2-40B4-BE49-F238E27FC236}">
                <a16:creationId xmlns:a16="http://schemas.microsoft.com/office/drawing/2014/main" id="{3C1A2B70-3E2E-EEFF-03D3-1F17A28DA701}"/>
              </a:ext>
            </a:extLst>
          </p:cNvPr>
          <p:cNvSpPr txBox="1"/>
          <p:nvPr/>
        </p:nvSpPr>
        <p:spPr>
          <a:xfrm>
            <a:off x="5250872" y="2905376"/>
            <a:ext cx="6102928" cy="646331"/>
          </a:xfrm>
          <a:prstGeom prst="rect">
            <a:avLst/>
          </a:prstGeom>
          <a:noFill/>
        </p:spPr>
        <p:txBody>
          <a:bodyPr wrap="square">
            <a:spAutoFit/>
          </a:bodyPr>
          <a:lstStyle/>
          <a:p>
            <a:r>
              <a:rPr lang="en-US" dirty="0"/>
              <a:t> multiple different molecules that are encoded into the same </a:t>
            </a:r>
            <a:r>
              <a:rPr lang="pt-BR" dirty="0" err="1"/>
              <a:t>representation</a:t>
            </a:r>
            <a:endParaRPr lang="pt-BR" dirty="0"/>
          </a:p>
        </p:txBody>
      </p:sp>
      <p:sp>
        <p:nvSpPr>
          <p:cNvPr id="9" name="Rectangle: Rounded Corners 8">
            <a:extLst>
              <a:ext uri="{FF2B5EF4-FFF2-40B4-BE49-F238E27FC236}">
                <a16:creationId xmlns:a16="http://schemas.microsoft.com/office/drawing/2014/main" id="{90900377-7BAD-427B-300B-77E0CCCE34EE}"/>
              </a:ext>
            </a:extLst>
          </p:cNvPr>
          <p:cNvSpPr/>
          <p:nvPr/>
        </p:nvSpPr>
        <p:spPr>
          <a:xfrm>
            <a:off x="692727" y="3889953"/>
            <a:ext cx="4876800" cy="1930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assuming the wrong number of implicit H atoms</a:t>
            </a:r>
            <a:endParaRPr lang="pt-BR" sz="4000" dirty="0"/>
          </a:p>
        </p:txBody>
      </p:sp>
      <p:sp>
        <p:nvSpPr>
          <p:cNvPr id="10" name="Rectangle: Rounded Corners 9">
            <a:extLst>
              <a:ext uri="{FF2B5EF4-FFF2-40B4-BE49-F238E27FC236}">
                <a16:creationId xmlns:a16="http://schemas.microsoft.com/office/drawing/2014/main" id="{8FD63702-4917-8369-F38F-A600349EFADD}"/>
              </a:ext>
            </a:extLst>
          </p:cNvPr>
          <p:cNvSpPr/>
          <p:nvPr/>
        </p:nvSpPr>
        <p:spPr>
          <a:xfrm>
            <a:off x="6096000" y="3903374"/>
            <a:ext cx="4876800" cy="1930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failing to capture tautomerism</a:t>
            </a:r>
            <a:endParaRPr lang="pt-BR" sz="4000" dirty="0"/>
          </a:p>
        </p:txBody>
      </p:sp>
      <p:sp>
        <p:nvSpPr>
          <p:cNvPr id="3" name="Slide Number Placeholder 2">
            <a:extLst>
              <a:ext uri="{FF2B5EF4-FFF2-40B4-BE49-F238E27FC236}">
                <a16:creationId xmlns:a16="http://schemas.microsoft.com/office/drawing/2014/main" id="{997B35A3-F59F-A70F-BE0C-F522335CFE64}"/>
              </a:ext>
            </a:extLst>
          </p:cNvPr>
          <p:cNvSpPr>
            <a:spLocks noGrp="1"/>
          </p:cNvSpPr>
          <p:nvPr>
            <p:ph type="sldNum" sz="quarter" idx="12"/>
          </p:nvPr>
        </p:nvSpPr>
        <p:spPr/>
        <p:txBody>
          <a:bodyPr/>
          <a:lstStyle/>
          <a:p>
            <a:fld id="{2EEF9993-BA4F-46C9-846A-E5AA11122F69}" type="slidenum">
              <a:rPr lang="pt-BR" smtClean="0"/>
              <a:t>6</a:t>
            </a:fld>
            <a:endParaRPr lang="pt-BR"/>
          </a:p>
        </p:txBody>
      </p:sp>
    </p:spTree>
    <p:extLst>
      <p:ext uri="{BB962C8B-B14F-4D97-AF65-F5344CB8AC3E}">
        <p14:creationId xmlns:p14="http://schemas.microsoft.com/office/powerpoint/2010/main" val="70772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196A-0DF1-0C13-CBDC-DD012CB79C85}"/>
              </a:ext>
            </a:extLst>
          </p:cNvPr>
          <p:cNvSpPr>
            <a:spLocks noGrp="1"/>
          </p:cNvSpPr>
          <p:nvPr>
            <p:ph type="title"/>
          </p:nvPr>
        </p:nvSpPr>
        <p:spPr/>
        <p:txBody>
          <a:bodyPr/>
          <a:lstStyle/>
          <a:p>
            <a:r>
              <a:rPr lang="en-US" b="1" dirty="0"/>
              <a:t>(Un)avoidable problems</a:t>
            </a:r>
            <a:endParaRPr lang="pt-BR" b="1" dirty="0"/>
          </a:p>
        </p:txBody>
      </p:sp>
      <p:sp>
        <p:nvSpPr>
          <p:cNvPr id="9" name="Rectangle: Rounded Corners 8">
            <a:extLst>
              <a:ext uri="{FF2B5EF4-FFF2-40B4-BE49-F238E27FC236}">
                <a16:creationId xmlns:a16="http://schemas.microsoft.com/office/drawing/2014/main" id="{90900377-7BAD-427B-300B-77E0CCCE34EE}"/>
              </a:ext>
            </a:extLst>
          </p:cNvPr>
          <p:cNvSpPr/>
          <p:nvPr/>
        </p:nvSpPr>
        <p:spPr>
          <a:xfrm>
            <a:off x="554181" y="1690688"/>
            <a:ext cx="4876800" cy="1930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assuming the wrong number of implicit H atoms</a:t>
            </a:r>
            <a:endParaRPr lang="pt-BR" sz="4000" dirty="0"/>
          </a:p>
        </p:txBody>
      </p:sp>
      <p:sp>
        <p:nvSpPr>
          <p:cNvPr id="10" name="Rectangle: Rounded Corners 9">
            <a:extLst>
              <a:ext uri="{FF2B5EF4-FFF2-40B4-BE49-F238E27FC236}">
                <a16:creationId xmlns:a16="http://schemas.microsoft.com/office/drawing/2014/main" id="{8FD63702-4917-8369-F38F-A600349EFADD}"/>
              </a:ext>
            </a:extLst>
          </p:cNvPr>
          <p:cNvSpPr/>
          <p:nvPr/>
        </p:nvSpPr>
        <p:spPr>
          <a:xfrm>
            <a:off x="5957454" y="1704109"/>
            <a:ext cx="4876800" cy="1930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t>failing to capture tautomerism</a:t>
            </a:r>
            <a:endParaRPr lang="pt-BR" sz="4000" dirty="0"/>
          </a:p>
        </p:txBody>
      </p:sp>
      <p:sp>
        <p:nvSpPr>
          <p:cNvPr id="3" name="TextBox 2">
            <a:extLst>
              <a:ext uri="{FF2B5EF4-FFF2-40B4-BE49-F238E27FC236}">
                <a16:creationId xmlns:a16="http://schemas.microsoft.com/office/drawing/2014/main" id="{86E15F6E-1458-C868-D6A6-84ADC7C4597B}"/>
              </a:ext>
            </a:extLst>
          </p:cNvPr>
          <p:cNvSpPr txBox="1"/>
          <p:nvPr/>
        </p:nvSpPr>
        <p:spPr>
          <a:xfrm>
            <a:off x="5223163" y="3643745"/>
            <a:ext cx="1005725" cy="923330"/>
          </a:xfrm>
          <a:prstGeom prst="rect">
            <a:avLst/>
          </a:prstGeom>
          <a:noFill/>
        </p:spPr>
        <p:txBody>
          <a:bodyPr wrap="none" rtlCol="0">
            <a:spAutoFit/>
          </a:bodyPr>
          <a:lstStyle/>
          <a:p>
            <a:r>
              <a:rPr lang="en-US" sz="5400" dirty="0"/>
              <a:t>CO</a:t>
            </a:r>
            <a:endParaRPr lang="pt-BR" sz="5400" dirty="0"/>
          </a:p>
        </p:txBody>
      </p:sp>
      <p:pic>
        <p:nvPicPr>
          <p:cNvPr id="11" name="Picture 10">
            <a:extLst>
              <a:ext uri="{FF2B5EF4-FFF2-40B4-BE49-F238E27FC236}">
                <a16:creationId xmlns:a16="http://schemas.microsoft.com/office/drawing/2014/main" id="{D8B396C4-1807-EBA6-2213-B54E0B5F8890}"/>
              </a:ext>
            </a:extLst>
          </p:cNvPr>
          <p:cNvPicPr>
            <a:picLocks noChangeAspect="1"/>
          </p:cNvPicPr>
          <p:nvPr/>
        </p:nvPicPr>
        <p:blipFill>
          <a:blip r:embed="rId2"/>
          <a:stretch>
            <a:fillRect/>
          </a:stretch>
        </p:blipFill>
        <p:spPr>
          <a:xfrm>
            <a:off x="1304463" y="4938207"/>
            <a:ext cx="2209800" cy="878751"/>
          </a:xfrm>
          <a:prstGeom prst="rect">
            <a:avLst/>
          </a:prstGeom>
        </p:spPr>
      </p:pic>
      <p:pic>
        <p:nvPicPr>
          <p:cNvPr id="13" name="Picture 12">
            <a:extLst>
              <a:ext uri="{FF2B5EF4-FFF2-40B4-BE49-F238E27FC236}">
                <a16:creationId xmlns:a16="http://schemas.microsoft.com/office/drawing/2014/main" id="{037FF385-4B87-38C5-6B83-7E3A3E111F96}"/>
              </a:ext>
            </a:extLst>
          </p:cNvPr>
          <p:cNvPicPr>
            <a:picLocks noChangeAspect="1"/>
          </p:cNvPicPr>
          <p:nvPr/>
        </p:nvPicPr>
        <p:blipFill>
          <a:blip r:embed="rId3"/>
          <a:stretch>
            <a:fillRect/>
          </a:stretch>
        </p:blipFill>
        <p:spPr>
          <a:xfrm>
            <a:off x="4368713" y="4422636"/>
            <a:ext cx="2714624" cy="1909894"/>
          </a:xfrm>
          <a:prstGeom prst="rect">
            <a:avLst/>
          </a:prstGeom>
        </p:spPr>
      </p:pic>
      <p:pic>
        <p:nvPicPr>
          <p:cNvPr id="15" name="Picture 14">
            <a:extLst>
              <a:ext uri="{FF2B5EF4-FFF2-40B4-BE49-F238E27FC236}">
                <a16:creationId xmlns:a16="http://schemas.microsoft.com/office/drawing/2014/main" id="{2F925C1A-8180-4D73-FDB6-9796F91C5BE5}"/>
              </a:ext>
            </a:extLst>
          </p:cNvPr>
          <p:cNvPicPr>
            <a:picLocks noChangeAspect="1"/>
          </p:cNvPicPr>
          <p:nvPr/>
        </p:nvPicPr>
        <p:blipFill>
          <a:blip r:embed="rId4"/>
          <a:stretch>
            <a:fillRect/>
          </a:stretch>
        </p:blipFill>
        <p:spPr>
          <a:xfrm>
            <a:off x="7937787" y="3946810"/>
            <a:ext cx="2682276" cy="2786495"/>
          </a:xfrm>
          <a:prstGeom prst="rect">
            <a:avLst/>
          </a:prstGeom>
        </p:spPr>
      </p:pic>
      <p:sp>
        <p:nvSpPr>
          <p:cNvPr id="4" name="Slide Number Placeholder 3">
            <a:extLst>
              <a:ext uri="{FF2B5EF4-FFF2-40B4-BE49-F238E27FC236}">
                <a16:creationId xmlns:a16="http://schemas.microsoft.com/office/drawing/2014/main" id="{61D16E46-B288-5E4D-1B7A-C54190261517}"/>
              </a:ext>
            </a:extLst>
          </p:cNvPr>
          <p:cNvSpPr>
            <a:spLocks noGrp="1"/>
          </p:cNvSpPr>
          <p:nvPr>
            <p:ph type="sldNum" sz="quarter" idx="12"/>
          </p:nvPr>
        </p:nvSpPr>
        <p:spPr/>
        <p:txBody>
          <a:bodyPr/>
          <a:lstStyle/>
          <a:p>
            <a:fld id="{2EEF9993-BA4F-46C9-846A-E5AA11122F69}" type="slidenum">
              <a:rPr lang="pt-BR" smtClean="0"/>
              <a:t>7</a:t>
            </a:fld>
            <a:endParaRPr lang="pt-BR"/>
          </a:p>
        </p:txBody>
      </p:sp>
    </p:spTree>
    <p:extLst>
      <p:ext uri="{BB962C8B-B14F-4D97-AF65-F5344CB8AC3E}">
        <p14:creationId xmlns:p14="http://schemas.microsoft.com/office/powerpoint/2010/main" val="39686076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490D-4EF2-6A8C-CC13-D4CE3A4E44F6}"/>
              </a:ext>
            </a:extLst>
          </p:cNvPr>
          <p:cNvSpPr>
            <a:spLocks noGrp="1"/>
          </p:cNvSpPr>
          <p:nvPr>
            <p:ph type="title"/>
          </p:nvPr>
        </p:nvSpPr>
        <p:spPr/>
        <p:txBody>
          <a:bodyPr/>
          <a:lstStyle/>
          <a:p>
            <a:r>
              <a:rPr lang="en-US" b="1" dirty="0">
                <a:solidFill>
                  <a:srgbClr val="FF0000"/>
                </a:solidFill>
              </a:rPr>
              <a:t>A quick test:</a:t>
            </a:r>
            <a:r>
              <a:rPr lang="en-US" b="1" dirty="0"/>
              <a:t> Round-trip conversion</a:t>
            </a:r>
            <a:endParaRPr lang="pt-BR" b="1" dirty="0"/>
          </a:p>
        </p:txBody>
      </p:sp>
      <p:sp>
        <p:nvSpPr>
          <p:cNvPr id="4" name="TextBox 3">
            <a:extLst>
              <a:ext uri="{FF2B5EF4-FFF2-40B4-BE49-F238E27FC236}">
                <a16:creationId xmlns:a16="http://schemas.microsoft.com/office/drawing/2014/main" id="{639A6BB4-8A7E-C2CB-96D2-2C59A04B3ABB}"/>
              </a:ext>
            </a:extLst>
          </p:cNvPr>
          <p:cNvSpPr txBox="1"/>
          <p:nvPr/>
        </p:nvSpPr>
        <p:spPr>
          <a:xfrm>
            <a:off x="221672" y="3923207"/>
            <a:ext cx="3366655" cy="369332"/>
          </a:xfrm>
          <a:prstGeom prst="rect">
            <a:avLst/>
          </a:prstGeom>
          <a:noFill/>
        </p:spPr>
        <p:txBody>
          <a:bodyPr wrap="square">
            <a:spAutoFit/>
          </a:bodyPr>
          <a:lstStyle/>
          <a:p>
            <a:r>
              <a:rPr lang="pt-BR" dirty="0"/>
              <a:t>O=C(C)OC(=CC=C1)C(=C1)C(=O)O</a:t>
            </a:r>
          </a:p>
        </p:txBody>
      </p:sp>
      <p:graphicFrame>
        <p:nvGraphicFramePr>
          <p:cNvPr id="5" name="Object 4">
            <a:extLst>
              <a:ext uri="{FF2B5EF4-FFF2-40B4-BE49-F238E27FC236}">
                <a16:creationId xmlns:a16="http://schemas.microsoft.com/office/drawing/2014/main" id="{F88F2BB8-BCAD-217C-3672-1D7373C2DF81}"/>
              </a:ext>
            </a:extLst>
          </p:cNvPr>
          <p:cNvGraphicFramePr>
            <a:graphicFrameLocks noChangeAspect="1"/>
          </p:cNvGraphicFramePr>
          <p:nvPr>
            <p:extLst>
              <p:ext uri="{D42A27DB-BD31-4B8C-83A1-F6EECF244321}">
                <p14:modId xmlns:p14="http://schemas.microsoft.com/office/powerpoint/2010/main" val="339108181"/>
              </p:ext>
            </p:extLst>
          </p:nvPr>
        </p:nvGraphicFramePr>
        <p:xfrm>
          <a:off x="4554682" y="3114170"/>
          <a:ext cx="2522476" cy="1987405"/>
        </p:xfrm>
        <a:graphic>
          <a:graphicData uri="http://schemas.openxmlformats.org/presentationml/2006/ole">
            <mc:AlternateContent xmlns:mc="http://schemas.openxmlformats.org/markup-compatibility/2006">
              <mc:Choice xmlns:v="urn:schemas-microsoft-com:vml" Requires="v">
                <p:oleObj name="ChemDoodle OLE" r:id="rId2" imgW="838080" imgH="660240" progId="CHEMDOODLEOLE.ChemDoodleEmbeddedObject.1">
                  <p:embed/>
                </p:oleObj>
              </mc:Choice>
              <mc:Fallback>
                <p:oleObj name="ChemDoodle OLE" r:id="rId2" imgW="838080" imgH="660240" progId="CHEMDOODLEOLE.ChemDoodleEmbeddedObject.1">
                  <p:embed/>
                  <p:pic>
                    <p:nvPicPr>
                      <p:cNvPr id="5" name="Object 4">
                        <a:extLst>
                          <a:ext uri="{FF2B5EF4-FFF2-40B4-BE49-F238E27FC236}">
                            <a16:creationId xmlns:a16="http://schemas.microsoft.com/office/drawing/2014/main" id="{F88F2BB8-BCAD-217C-3672-1D7373C2DF81}"/>
                          </a:ext>
                        </a:extLst>
                      </p:cNvPr>
                      <p:cNvPicPr/>
                      <p:nvPr/>
                    </p:nvPicPr>
                    <p:blipFill>
                      <a:blip r:embed="rId3"/>
                      <a:stretch>
                        <a:fillRect/>
                      </a:stretch>
                    </p:blipFill>
                    <p:spPr>
                      <a:xfrm>
                        <a:off x="4554682" y="3114170"/>
                        <a:ext cx="2522476" cy="1987405"/>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3E45F570-14C0-A344-31FD-7E60DDD99849}"/>
              </a:ext>
            </a:extLst>
          </p:cNvPr>
          <p:cNvPicPr>
            <a:picLocks noChangeAspect="1"/>
          </p:cNvPicPr>
          <p:nvPr/>
        </p:nvPicPr>
        <p:blipFill>
          <a:blip r:embed="rId4"/>
          <a:stretch>
            <a:fillRect/>
          </a:stretch>
        </p:blipFill>
        <p:spPr>
          <a:xfrm>
            <a:off x="8043513" y="2809669"/>
            <a:ext cx="3832439" cy="2965739"/>
          </a:xfrm>
          <a:prstGeom prst="rect">
            <a:avLst/>
          </a:prstGeom>
        </p:spPr>
      </p:pic>
      <p:cxnSp>
        <p:nvCxnSpPr>
          <p:cNvPr id="9" name="Straight Arrow Connector 8">
            <a:extLst>
              <a:ext uri="{FF2B5EF4-FFF2-40B4-BE49-F238E27FC236}">
                <a16:creationId xmlns:a16="http://schemas.microsoft.com/office/drawing/2014/main" id="{923AE0B8-EEB4-8385-A9C6-813116597FA9}"/>
              </a:ext>
            </a:extLst>
          </p:cNvPr>
          <p:cNvCxnSpPr/>
          <p:nvPr/>
        </p:nvCxnSpPr>
        <p:spPr>
          <a:xfrm>
            <a:off x="3598718" y="4107872"/>
            <a:ext cx="955964" cy="0"/>
          </a:xfrm>
          <a:prstGeom prst="straightConnector1">
            <a:avLst/>
          </a:prstGeom>
          <a:ln w="76200">
            <a:headEnd type="triangle"/>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060642C-7AE5-EC07-D0A1-3AA0107A9089}"/>
              </a:ext>
            </a:extLst>
          </p:cNvPr>
          <p:cNvCxnSpPr/>
          <p:nvPr/>
        </p:nvCxnSpPr>
        <p:spPr>
          <a:xfrm>
            <a:off x="7087549" y="4107872"/>
            <a:ext cx="955964" cy="0"/>
          </a:xfrm>
          <a:prstGeom prst="straightConnector1">
            <a:avLst/>
          </a:prstGeom>
          <a:ln w="76200">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550AFD83-2DB0-5EEF-7C42-E880F07482F1}"/>
              </a:ext>
            </a:extLst>
          </p:cNvPr>
          <p:cNvSpPr txBox="1"/>
          <p:nvPr/>
        </p:nvSpPr>
        <p:spPr>
          <a:xfrm>
            <a:off x="5251858" y="1745118"/>
            <a:ext cx="1688283" cy="707886"/>
          </a:xfrm>
          <a:prstGeom prst="rect">
            <a:avLst/>
          </a:prstGeom>
          <a:noFill/>
        </p:spPr>
        <p:txBody>
          <a:bodyPr wrap="none" rtlCol="0">
            <a:spAutoFit/>
          </a:bodyPr>
          <a:lstStyle/>
          <a:p>
            <a:r>
              <a:rPr lang="en-US" sz="4000" b="1" u="sng" dirty="0"/>
              <a:t>Aspirin</a:t>
            </a:r>
            <a:endParaRPr lang="pt-BR" sz="4000" b="1" u="sng" dirty="0"/>
          </a:p>
        </p:txBody>
      </p:sp>
      <p:sp>
        <p:nvSpPr>
          <p:cNvPr id="3" name="Slide Number Placeholder 2">
            <a:extLst>
              <a:ext uri="{FF2B5EF4-FFF2-40B4-BE49-F238E27FC236}">
                <a16:creationId xmlns:a16="http://schemas.microsoft.com/office/drawing/2014/main" id="{7B78CDD0-D40A-8A9D-1F19-AABCB1C37577}"/>
              </a:ext>
            </a:extLst>
          </p:cNvPr>
          <p:cNvSpPr>
            <a:spLocks noGrp="1"/>
          </p:cNvSpPr>
          <p:nvPr>
            <p:ph type="sldNum" sz="quarter" idx="12"/>
          </p:nvPr>
        </p:nvSpPr>
        <p:spPr/>
        <p:txBody>
          <a:bodyPr/>
          <a:lstStyle/>
          <a:p>
            <a:fld id="{2EEF9993-BA4F-46C9-846A-E5AA11122F69}" type="slidenum">
              <a:rPr lang="pt-BR" smtClean="0"/>
              <a:t>8</a:t>
            </a:fld>
            <a:endParaRPr lang="pt-BR"/>
          </a:p>
        </p:txBody>
      </p:sp>
    </p:spTree>
    <p:extLst>
      <p:ext uri="{BB962C8B-B14F-4D97-AF65-F5344CB8AC3E}">
        <p14:creationId xmlns:p14="http://schemas.microsoft.com/office/powerpoint/2010/main" val="252638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A425663F-657D-3FDB-E62E-8322D170005E}"/>
              </a:ext>
            </a:extLst>
          </p:cNvPr>
          <p:cNvGraphicFramePr>
            <a:graphicFrameLocks noChangeAspect="1"/>
          </p:cNvGraphicFramePr>
          <p:nvPr>
            <p:extLst>
              <p:ext uri="{D42A27DB-BD31-4B8C-83A1-F6EECF244321}">
                <p14:modId xmlns:p14="http://schemas.microsoft.com/office/powerpoint/2010/main" val="1259794075"/>
              </p:ext>
            </p:extLst>
          </p:nvPr>
        </p:nvGraphicFramePr>
        <p:xfrm>
          <a:off x="100111" y="1445845"/>
          <a:ext cx="3515592" cy="3966309"/>
        </p:xfrm>
        <a:graphic>
          <a:graphicData uri="http://schemas.openxmlformats.org/presentationml/2006/ole">
            <mc:AlternateContent xmlns:mc="http://schemas.openxmlformats.org/markup-compatibility/2006">
              <mc:Choice xmlns:v="urn:schemas-microsoft-com:vml" Requires="v">
                <p:oleObj name="ChemDoodle OLE" r:id="rId2" imgW="990720" imgH="1117440" progId="CHEMDOODLEOLE.ChemDoodleEmbeddedObject.1">
                  <p:embed/>
                </p:oleObj>
              </mc:Choice>
              <mc:Fallback>
                <p:oleObj name="ChemDoodle OLE" r:id="rId2" imgW="990720" imgH="1117440" progId="CHEMDOODLEOLE.ChemDoodleEmbeddedObject.1">
                  <p:embed/>
                  <p:pic>
                    <p:nvPicPr>
                      <p:cNvPr id="3" name="Object 2">
                        <a:extLst>
                          <a:ext uri="{FF2B5EF4-FFF2-40B4-BE49-F238E27FC236}">
                            <a16:creationId xmlns:a16="http://schemas.microsoft.com/office/drawing/2014/main" id="{A425663F-657D-3FDB-E62E-8322D170005E}"/>
                          </a:ext>
                        </a:extLst>
                      </p:cNvPr>
                      <p:cNvPicPr/>
                      <p:nvPr/>
                    </p:nvPicPr>
                    <p:blipFill>
                      <a:blip r:embed="rId3"/>
                      <a:stretch>
                        <a:fillRect/>
                      </a:stretch>
                    </p:blipFill>
                    <p:spPr>
                      <a:xfrm>
                        <a:off x="100111" y="1445845"/>
                        <a:ext cx="3515592" cy="3966309"/>
                      </a:xfrm>
                      <a:prstGeom prst="rect">
                        <a:avLst/>
                      </a:prstGeom>
                    </p:spPr>
                  </p:pic>
                </p:oleObj>
              </mc:Fallback>
            </mc:AlternateContent>
          </a:graphicData>
        </a:graphic>
      </p:graphicFrame>
      <p:graphicFrame>
        <p:nvGraphicFramePr>
          <p:cNvPr id="6" name="Table 5">
            <a:extLst>
              <a:ext uri="{FF2B5EF4-FFF2-40B4-BE49-F238E27FC236}">
                <a16:creationId xmlns:a16="http://schemas.microsoft.com/office/drawing/2014/main" id="{0D9C02E8-4C02-E556-0E80-D69377BE70AC}"/>
              </a:ext>
            </a:extLst>
          </p:cNvPr>
          <p:cNvGraphicFramePr>
            <a:graphicFrameLocks noGrp="1"/>
          </p:cNvGraphicFramePr>
          <p:nvPr>
            <p:extLst>
              <p:ext uri="{D42A27DB-BD31-4B8C-83A1-F6EECF244321}">
                <p14:modId xmlns:p14="http://schemas.microsoft.com/office/powerpoint/2010/main" val="3056744291"/>
              </p:ext>
            </p:extLst>
          </p:nvPr>
        </p:nvGraphicFramePr>
        <p:xfrm>
          <a:off x="3837710" y="2169766"/>
          <a:ext cx="7994072" cy="2518466"/>
        </p:xfrm>
        <a:graphic>
          <a:graphicData uri="http://schemas.openxmlformats.org/drawingml/2006/table">
            <a:tbl>
              <a:tblPr/>
              <a:tblGrid>
                <a:gridCol w="1155379">
                  <a:extLst>
                    <a:ext uri="{9D8B030D-6E8A-4147-A177-3AD203B41FA5}">
                      <a16:colId xmlns:a16="http://schemas.microsoft.com/office/drawing/2014/main" val="1185501193"/>
                    </a:ext>
                  </a:extLst>
                </a:gridCol>
                <a:gridCol w="6838693">
                  <a:extLst>
                    <a:ext uri="{9D8B030D-6E8A-4147-A177-3AD203B41FA5}">
                      <a16:colId xmlns:a16="http://schemas.microsoft.com/office/drawing/2014/main" val="60629327"/>
                    </a:ext>
                  </a:extLst>
                </a:gridCol>
              </a:tblGrid>
              <a:tr h="278160">
                <a:tc>
                  <a:txBody>
                    <a:bodyPr/>
                    <a:lstStyle/>
                    <a:p>
                      <a:pPr algn="ctr" fontAlgn="ctr"/>
                      <a:r>
                        <a:rPr lang="pt-BR" sz="1400" b="1" i="0" u="none" strike="noStrike" dirty="0" err="1">
                          <a:solidFill>
                            <a:srgbClr val="000000"/>
                          </a:solidFill>
                          <a:effectLst/>
                          <a:latin typeface="Calibri" panose="020F0502020204030204" pitchFamily="34" charset="0"/>
                        </a:rPr>
                        <a:t>Generic</a:t>
                      </a:r>
                      <a:r>
                        <a:rPr lang="pt-BR" sz="1400" b="1" i="0" u="none" strike="noStrike" dirty="0">
                          <a:solidFill>
                            <a:srgbClr val="000000"/>
                          </a:solidFill>
                          <a:effectLst/>
                          <a:latin typeface="Calibri" panose="020F0502020204030204" pitchFamily="34" charset="0"/>
                        </a:rPr>
                        <a:t> </a:t>
                      </a:r>
                      <a:r>
                        <a:rPr lang="pt-BR" sz="1400" b="1" i="0" u="none" strike="noStrike" dirty="0" err="1">
                          <a:solidFill>
                            <a:srgbClr val="000000"/>
                          </a:solidFill>
                          <a:effectLst/>
                          <a:latin typeface="Calibri" panose="020F0502020204030204" pitchFamily="34" charset="0"/>
                        </a:rPr>
                        <a:t>names</a:t>
                      </a:r>
                      <a:endParaRPr lang="pt-BR" sz="14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pt-BR" sz="1400" b="0" i="0" u="none" strike="noStrike" dirty="0" err="1">
                          <a:solidFill>
                            <a:srgbClr val="000000"/>
                          </a:solidFill>
                          <a:effectLst/>
                          <a:latin typeface="Calibri" panose="020F0502020204030204" pitchFamily="34" charset="0"/>
                        </a:rPr>
                        <a:t>Zidovudine</a:t>
                      </a:r>
                      <a:r>
                        <a:rPr lang="pt-BR" sz="1400" b="0" i="0" u="none" strike="noStrike" dirty="0">
                          <a:solidFill>
                            <a:srgbClr val="000000"/>
                          </a:solidFill>
                          <a:effectLst/>
                          <a:latin typeface="Calibri" panose="020F0502020204030204" pitchFamily="34" charset="0"/>
                        </a:rPr>
                        <a:t> (AZT)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5739932"/>
                  </a:ext>
                </a:extLst>
              </a:tr>
              <a:tr h="264913">
                <a:tc>
                  <a:txBody>
                    <a:bodyPr/>
                    <a:lstStyle/>
                    <a:p>
                      <a:pPr algn="ctr" fontAlgn="ctr"/>
                      <a:r>
                        <a:rPr lang="pt-BR" sz="1400" b="1" i="0" u="none" strike="noStrike">
                          <a:solidFill>
                            <a:srgbClr val="000000"/>
                          </a:solidFill>
                          <a:effectLst/>
                          <a:latin typeface="Calibri" panose="020F0502020204030204" pitchFamily="34" charset="0"/>
                        </a:rPr>
                        <a:t>Mol. formula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pt-BR" sz="1400" b="0" i="0" u="none" strike="noStrike" dirty="0">
                          <a:solidFill>
                            <a:srgbClr val="000000"/>
                          </a:solidFill>
                          <a:effectLst/>
                          <a:latin typeface="Calibri" panose="020F0502020204030204" pitchFamily="34" charset="0"/>
                        </a:rPr>
                        <a:t>C</a:t>
                      </a:r>
                      <a:r>
                        <a:rPr lang="pt-BR" sz="1400" b="0" i="0" u="none" strike="noStrike" baseline="-25000" dirty="0">
                          <a:solidFill>
                            <a:srgbClr val="000000"/>
                          </a:solidFill>
                          <a:effectLst/>
                          <a:latin typeface="Calibri" panose="020F0502020204030204" pitchFamily="34" charset="0"/>
                        </a:rPr>
                        <a:t>10</a:t>
                      </a:r>
                      <a:r>
                        <a:rPr lang="pt-BR" sz="1400" b="0" i="0" u="none" strike="noStrike" dirty="0">
                          <a:solidFill>
                            <a:srgbClr val="000000"/>
                          </a:solidFill>
                          <a:effectLst/>
                          <a:latin typeface="Calibri" panose="020F0502020204030204" pitchFamily="34" charset="0"/>
                        </a:rPr>
                        <a:t>H</a:t>
                      </a:r>
                      <a:r>
                        <a:rPr lang="pt-BR" sz="1400" b="0" i="0" u="none" strike="noStrike" baseline="-25000" dirty="0">
                          <a:solidFill>
                            <a:srgbClr val="000000"/>
                          </a:solidFill>
                          <a:effectLst/>
                          <a:latin typeface="Calibri" panose="020F0502020204030204" pitchFamily="34" charset="0"/>
                        </a:rPr>
                        <a:t>13</a:t>
                      </a:r>
                      <a:r>
                        <a:rPr lang="pt-BR" sz="1400" b="0" i="0" u="none" strike="noStrike" dirty="0">
                          <a:solidFill>
                            <a:srgbClr val="000000"/>
                          </a:solidFill>
                          <a:effectLst/>
                          <a:latin typeface="Calibri" panose="020F0502020204030204" pitchFamily="34" charset="0"/>
                        </a:rPr>
                        <a:t>N</a:t>
                      </a:r>
                      <a:r>
                        <a:rPr lang="pt-BR" sz="1400" b="0" i="0" u="none" strike="noStrike" baseline="-25000" dirty="0">
                          <a:solidFill>
                            <a:srgbClr val="000000"/>
                          </a:solidFill>
                          <a:effectLst/>
                          <a:latin typeface="Calibri" panose="020F0502020204030204" pitchFamily="34" charset="0"/>
                        </a:rPr>
                        <a:t>5</a:t>
                      </a:r>
                      <a:r>
                        <a:rPr lang="pt-BR" sz="1400" b="0" i="0" u="none" strike="noStrike" dirty="0">
                          <a:solidFill>
                            <a:srgbClr val="000000"/>
                          </a:solidFill>
                          <a:effectLst/>
                          <a:latin typeface="Calibri" panose="020F0502020204030204" pitchFamily="34" charset="0"/>
                        </a:rPr>
                        <a:t>O</a:t>
                      </a:r>
                      <a:r>
                        <a:rPr lang="pt-BR" sz="1400" b="0" i="0" u="none" strike="noStrike" baseline="-25000"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5607101"/>
                  </a:ext>
                </a:extLst>
              </a:tr>
              <a:tr h="264913">
                <a:tc>
                  <a:txBody>
                    <a:bodyPr/>
                    <a:lstStyle/>
                    <a:p>
                      <a:pPr algn="ctr" fontAlgn="ctr"/>
                      <a:r>
                        <a:rPr lang="pt-BR" sz="1400" b="1" i="0" u="none" strike="noStrike">
                          <a:solidFill>
                            <a:srgbClr val="000000"/>
                          </a:solidFill>
                          <a:effectLst/>
                          <a:latin typeface="Calibri" panose="020F0502020204030204" pitchFamily="34" charset="0"/>
                        </a:rPr>
                        <a:t>IUPAC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pt-BR" sz="1400" b="0" i="0" u="none" strike="noStrike" dirty="0">
                          <a:solidFill>
                            <a:srgbClr val="000000"/>
                          </a:solidFill>
                          <a:effectLst/>
                          <a:latin typeface="Calibri" panose="020F0502020204030204" pitchFamily="34" charset="0"/>
                        </a:rPr>
                        <a:t>1-[(2R,4S,5S)-4-Azido-5-(</a:t>
                      </a:r>
                      <a:r>
                        <a:rPr lang="pt-BR" sz="1400" b="0" i="0" u="none" strike="noStrike" dirty="0" err="1">
                          <a:solidFill>
                            <a:srgbClr val="000000"/>
                          </a:solidFill>
                          <a:effectLst/>
                          <a:latin typeface="Calibri" panose="020F0502020204030204" pitchFamily="34" charset="0"/>
                        </a:rPr>
                        <a:t>hydroxymethyl</a:t>
                      </a:r>
                      <a:r>
                        <a:rPr lang="pt-BR" sz="1400" b="0" i="0" u="none" strike="noStrike" dirty="0">
                          <a:solidFill>
                            <a:srgbClr val="000000"/>
                          </a:solidFill>
                          <a:effectLst/>
                          <a:latin typeface="Calibri" panose="020F0502020204030204" pitchFamily="34" charset="0"/>
                        </a:rPr>
                        <a:t>)tetrahydro-2-furyl]-5-methyl-2,4(1H,3H)-</a:t>
                      </a:r>
                      <a:r>
                        <a:rPr lang="pt-BR" sz="1400" b="0" i="0" u="none" strike="noStrike" dirty="0" err="1">
                          <a:solidFill>
                            <a:srgbClr val="000000"/>
                          </a:solidFill>
                          <a:effectLst/>
                          <a:latin typeface="Calibri" panose="020F0502020204030204" pitchFamily="34" charset="0"/>
                        </a:rPr>
                        <a:t>pyrimidinedione</a:t>
                      </a:r>
                      <a:endParaRPr lang="pt-BR"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938743"/>
                  </a:ext>
                </a:extLst>
              </a:tr>
              <a:tr h="264913">
                <a:tc>
                  <a:txBody>
                    <a:bodyPr/>
                    <a:lstStyle/>
                    <a:p>
                      <a:pPr algn="ctr" fontAlgn="ctr"/>
                      <a:r>
                        <a:rPr lang="pt-BR" sz="1400" b="1" i="0" u="none" strike="noStrike">
                          <a:solidFill>
                            <a:srgbClr val="000000"/>
                          </a:solidFill>
                          <a:effectLst/>
                          <a:latin typeface="Calibri" panose="020F0502020204030204" pitchFamily="34" charset="0"/>
                        </a:rPr>
                        <a:t>CAS RN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pt-BR" sz="1400" b="0" i="0" u="none" strike="noStrike" dirty="0">
                          <a:solidFill>
                            <a:srgbClr val="000000"/>
                          </a:solidFill>
                          <a:effectLst/>
                          <a:latin typeface="Calibri" panose="020F0502020204030204" pitchFamily="34" charset="0"/>
                        </a:rPr>
                        <a:t>30516-87-1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1697539"/>
                  </a:ext>
                </a:extLst>
              </a:tr>
              <a:tr h="479494">
                <a:tc>
                  <a:txBody>
                    <a:bodyPr/>
                    <a:lstStyle/>
                    <a:p>
                      <a:pPr algn="ctr" fontAlgn="ctr"/>
                      <a:r>
                        <a:rPr lang="pt-BR" sz="1400" b="1" i="0" u="none" strike="noStrike">
                          <a:solidFill>
                            <a:srgbClr val="000000"/>
                          </a:solidFill>
                          <a:effectLst/>
                          <a:latin typeface="Calibri" panose="020F0502020204030204" pitchFamily="34" charset="0"/>
                        </a:rPr>
                        <a:t>Canonical SMILES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pt-BR" sz="1400" b="0" i="0" u="none" strike="noStrike" dirty="0">
                          <a:solidFill>
                            <a:srgbClr val="000000"/>
                          </a:solidFill>
                          <a:effectLst/>
                          <a:latin typeface="Calibri" panose="020F0502020204030204" pitchFamily="34" charset="0"/>
                        </a:rPr>
                        <a:t>OC[C@@H](O[C@H]1N(:C:C(C):C2=O):C(=O):N:2)[C@H](C1)N=[N+]=[N-]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052492"/>
                  </a:ext>
                </a:extLst>
              </a:tr>
              <a:tr h="794741">
                <a:tc>
                  <a:txBody>
                    <a:bodyPr/>
                    <a:lstStyle/>
                    <a:p>
                      <a:pPr algn="ctr" fontAlgn="ctr"/>
                      <a:r>
                        <a:rPr lang="pt-BR" sz="1400" b="1" i="0" u="none" strike="noStrike" dirty="0" err="1">
                          <a:solidFill>
                            <a:srgbClr val="000000"/>
                          </a:solidFill>
                          <a:effectLst/>
                          <a:latin typeface="Calibri" panose="020F0502020204030204" pitchFamily="34" charset="0"/>
                        </a:rPr>
                        <a:t>InChI</a:t>
                      </a:r>
                      <a:endParaRPr lang="pt-BR" sz="14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pt-BR" sz="1400" b="0" i="0" u="none" strike="noStrike" dirty="0" err="1">
                          <a:solidFill>
                            <a:srgbClr val="000000"/>
                          </a:solidFill>
                          <a:effectLst/>
                          <a:latin typeface="Calibri" panose="020F0502020204030204" pitchFamily="34" charset="0"/>
                        </a:rPr>
                        <a:t>InChI</a:t>
                      </a:r>
                      <a:r>
                        <a:rPr lang="pt-BR" sz="1400" b="0" i="0" u="none" strike="noStrike" dirty="0">
                          <a:solidFill>
                            <a:srgbClr val="000000"/>
                          </a:solidFill>
                          <a:effectLst/>
                          <a:latin typeface="Calibri" panose="020F0502020204030204" pitchFamily="34" charset="0"/>
                        </a:rPr>
                        <a:t>=1S/C10H13N5O4/c1-5-3-15(10(18)12-9(5)17)8-2-6(13-14-11)7(4-16)19-8/h3,6-8,16H,2,4H2,1H3,(H,12,17,18)/t6-,7+,8+/m0/s1</a:t>
                      </a:r>
                      <a:br>
                        <a:rPr lang="pt-BR" sz="1400" b="0" i="0" u="none" strike="noStrike" dirty="0">
                          <a:solidFill>
                            <a:srgbClr val="000000"/>
                          </a:solidFill>
                          <a:effectLst/>
                          <a:latin typeface="Calibri" panose="020F0502020204030204" pitchFamily="34" charset="0"/>
                        </a:rPr>
                      </a:br>
                      <a:r>
                        <a:rPr lang="pt-BR" sz="1400" b="0" i="0" u="none" strike="noStrike" dirty="0" err="1">
                          <a:solidFill>
                            <a:srgbClr val="000000"/>
                          </a:solidFill>
                          <a:effectLst/>
                          <a:latin typeface="Calibri" panose="020F0502020204030204" pitchFamily="34" charset="0"/>
                        </a:rPr>
                        <a:t>Key:HBOMLICNUCNMMY-XLPZGREQSA-N</a:t>
                      </a:r>
                      <a:endParaRPr lang="pt-BR" sz="14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6343015"/>
                  </a:ext>
                </a:extLst>
              </a:tr>
            </a:tbl>
          </a:graphicData>
        </a:graphic>
      </p:graphicFrame>
      <p:sp>
        <p:nvSpPr>
          <p:cNvPr id="2" name="Slide Number Placeholder 1">
            <a:extLst>
              <a:ext uri="{FF2B5EF4-FFF2-40B4-BE49-F238E27FC236}">
                <a16:creationId xmlns:a16="http://schemas.microsoft.com/office/drawing/2014/main" id="{453B2E27-4457-07CB-15AE-5E9B7475A56F}"/>
              </a:ext>
            </a:extLst>
          </p:cNvPr>
          <p:cNvSpPr>
            <a:spLocks noGrp="1"/>
          </p:cNvSpPr>
          <p:nvPr>
            <p:ph type="sldNum" sz="quarter" idx="12"/>
          </p:nvPr>
        </p:nvSpPr>
        <p:spPr/>
        <p:txBody>
          <a:bodyPr/>
          <a:lstStyle/>
          <a:p>
            <a:fld id="{2EEF9993-BA4F-46C9-846A-E5AA11122F69}" type="slidenum">
              <a:rPr lang="pt-BR" smtClean="0"/>
              <a:t>9</a:t>
            </a:fld>
            <a:endParaRPr lang="pt-BR"/>
          </a:p>
        </p:txBody>
      </p:sp>
    </p:spTree>
    <p:extLst>
      <p:ext uri="{BB962C8B-B14F-4D97-AF65-F5344CB8AC3E}">
        <p14:creationId xmlns:p14="http://schemas.microsoft.com/office/powerpoint/2010/main" val="488755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TotalTime>
  <Words>2439</Words>
  <Application>Microsoft Office PowerPoint</Application>
  <PresentationFormat>Widescreen</PresentationFormat>
  <Paragraphs>365</Paragraphs>
  <Slides>40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Bierstadt</vt:lpstr>
      <vt:lpstr>Calibri</vt:lpstr>
      <vt:lpstr>Calibri Light</vt:lpstr>
      <vt:lpstr>Helvetica Neue</vt:lpstr>
      <vt:lpstr>Office Theme</vt:lpstr>
      <vt:lpstr>ChemDoodle OLE</vt:lpstr>
      <vt:lpstr>Machine learning as an auxiliary tool for computational chemistry</vt:lpstr>
      <vt:lpstr>Day 2 Dealing with molecules</vt:lpstr>
      <vt:lpstr>PowerPoint Presentation</vt:lpstr>
      <vt:lpstr>PowerPoint Presentation</vt:lpstr>
      <vt:lpstr>(Un)avoidable problems</vt:lpstr>
      <vt:lpstr>(Un)avoidable problems</vt:lpstr>
      <vt:lpstr>(Un)avoidable problems</vt:lpstr>
      <vt:lpstr>A quick test: Round-trip conversion</vt:lpstr>
      <vt:lpstr>PowerPoint Presentation</vt:lpstr>
      <vt:lpstr>PowerPoint Presentation</vt:lpstr>
      <vt:lpstr>Feeding molecules to an AI</vt:lpstr>
      <vt:lpstr>XYZ Matrix</vt:lpstr>
      <vt:lpstr>XYZ Matrix</vt:lpstr>
      <vt:lpstr>XYZ Matrix</vt:lpstr>
      <vt:lpstr>XYZ Matrix</vt:lpstr>
      <vt:lpstr>In Python…</vt:lpstr>
      <vt:lpstr>XYZ Matrix</vt:lpstr>
      <vt:lpstr>In Python…</vt:lpstr>
      <vt:lpstr>XYZ Matrix</vt:lpstr>
      <vt:lpstr>MDL Mol format</vt:lpstr>
      <vt:lpstr>MDL Mol format</vt:lpstr>
      <vt:lpstr>PowerPoint Presentation</vt:lpstr>
      <vt:lpstr>MDL Mol format</vt:lpstr>
      <vt:lpstr>In Python…</vt:lpstr>
      <vt:lpstr>Molecular fingerprints</vt:lpstr>
      <vt:lpstr>PowerPoint Presentation</vt:lpstr>
      <vt:lpstr>MACCS (Molecular ACCess System)</vt:lpstr>
      <vt:lpstr>In Python…</vt:lpstr>
      <vt:lpstr>Morgan </vt:lpstr>
      <vt:lpstr>Morgan</vt:lpstr>
      <vt:lpstr>In Python…</vt:lpstr>
      <vt:lpstr>When geometry matters…</vt:lpstr>
      <vt:lpstr>In Python…</vt:lpstr>
      <vt:lpstr>When geometry matters…</vt:lpstr>
      <vt:lpstr>Coulomb Matrix</vt:lpstr>
      <vt:lpstr>Smooth Overlap of Atomic Positions (SOAP)</vt:lpstr>
      <vt:lpstr>Smooth Overlap of Atomic Positions (SOAP)</vt:lpstr>
      <vt:lpstr>In Python…</vt:lpstr>
      <vt:lpstr>Smooth Overlap of Atomic Positions (SOAP)</vt:lpstr>
      <vt:lpstr>Tomorrow: Working with Datasets and Forests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as an auxiliary tool for computational chemistry</dc:title>
  <dc:creator>Henrique Castro</dc:creator>
  <cp:lastModifiedBy>Henrique Castro</cp:lastModifiedBy>
  <cp:revision>2</cp:revision>
  <dcterms:created xsi:type="dcterms:W3CDTF">2023-08-21T21:52:26Z</dcterms:created>
  <dcterms:modified xsi:type="dcterms:W3CDTF">2023-09-09T18:31:49Z</dcterms:modified>
</cp:coreProperties>
</file>